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2"/>
  </p:notesMasterIdLst>
  <p:handoutMasterIdLst>
    <p:handoutMasterId r:id="rId43"/>
  </p:handoutMasterIdLst>
  <p:sldIdLst>
    <p:sldId id="257" r:id="rId2"/>
    <p:sldId id="341" r:id="rId3"/>
    <p:sldId id="338" r:id="rId4"/>
    <p:sldId id="400" r:id="rId5"/>
    <p:sldId id="397" r:id="rId6"/>
    <p:sldId id="346" r:id="rId7"/>
    <p:sldId id="347" r:id="rId8"/>
    <p:sldId id="342" r:id="rId9"/>
    <p:sldId id="352" r:id="rId10"/>
    <p:sldId id="353" r:id="rId11"/>
    <p:sldId id="398" r:id="rId12"/>
    <p:sldId id="349" r:id="rId13"/>
    <p:sldId id="357" r:id="rId14"/>
    <p:sldId id="359" r:id="rId15"/>
    <p:sldId id="358" r:id="rId16"/>
    <p:sldId id="350" r:id="rId17"/>
    <p:sldId id="354" r:id="rId18"/>
    <p:sldId id="399" r:id="rId19"/>
    <p:sldId id="351" r:id="rId20"/>
    <p:sldId id="356" r:id="rId21"/>
    <p:sldId id="401" r:id="rId22"/>
    <p:sldId id="406" r:id="rId23"/>
    <p:sldId id="407" r:id="rId24"/>
    <p:sldId id="355" r:id="rId25"/>
    <p:sldId id="344" r:id="rId26"/>
    <p:sldId id="345" r:id="rId27"/>
    <p:sldId id="402" r:id="rId28"/>
    <p:sldId id="370" r:id="rId29"/>
    <p:sldId id="379" r:id="rId30"/>
    <p:sldId id="380" r:id="rId31"/>
    <p:sldId id="381" r:id="rId32"/>
    <p:sldId id="367" r:id="rId33"/>
    <p:sldId id="369" r:id="rId34"/>
    <p:sldId id="403" r:id="rId35"/>
    <p:sldId id="382" r:id="rId36"/>
    <p:sldId id="383" r:id="rId37"/>
    <p:sldId id="378" r:id="rId38"/>
    <p:sldId id="384" r:id="rId39"/>
    <p:sldId id="404" r:id="rId40"/>
    <p:sldId id="363"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3202">
          <p15:clr>
            <a:srgbClr val="A4A3A4"/>
          </p15:clr>
        </p15:guide>
        <p15:guide id="2"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9933"/>
    <a:srgbClr val="CC9900"/>
    <a:srgbClr val="FF33CC"/>
    <a:srgbClr val="0099FF"/>
    <a:srgbClr val="66FF33"/>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0EFD4-CDBE-474B-9047-FB03E536225A}" v="63" dt="2022-03-01T10:16:21.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77983"/>
  </p:normalViewPr>
  <p:slideViewPr>
    <p:cSldViewPr snapToGrid="0">
      <p:cViewPr varScale="1">
        <p:scale>
          <a:sx n="94" d="100"/>
          <a:sy n="94" d="100"/>
        </p:scale>
        <p:origin x="2744" y="184"/>
      </p:cViewPr>
      <p:guideLst>
        <p:guide orient="horz" pos="3202"/>
        <p:guide pos="288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Palmer" userId="f201b8e0-39f2-4d80-9c23-8c4b4d58bb62" providerId="ADAL" clId="{C820EFD4-CDBE-474B-9047-FB03E536225A}"/>
    <pc:docChg chg="undo custSel addSld delSld modSld sldOrd">
      <pc:chgData name="Charlotte Palmer" userId="f201b8e0-39f2-4d80-9c23-8c4b4d58bb62" providerId="ADAL" clId="{C820EFD4-CDBE-474B-9047-FB03E536225A}" dt="2022-03-01T10:16:48.290" v="4230" actId="1076"/>
      <pc:docMkLst>
        <pc:docMk/>
      </pc:docMkLst>
      <pc:sldChg chg="addSp delSp modSp mod">
        <pc:chgData name="Charlotte Palmer" userId="f201b8e0-39f2-4d80-9c23-8c4b4d58bb62" providerId="ADAL" clId="{C820EFD4-CDBE-474B-9047-FB03E536225A}" dt="2022-02-28T09:13:08.371" v="58" actId="1076"/>
        <pc:sldMkLst>
          <pc:docMk/>
          <pc:sldMk cId="0" sldId="257"/>
        </pc:sldMkLst>
        <pc:spChg chg="del mod">
          <ac:chgData name="Charlotte Palmer" userId="f201b8e0-39f2-4d80-9c23-8c4b4d58bb62" providerId="ADAL" clId="{C820EFD4-CDBE-474B-9047-FB03E536225A}" dt="2022-02-28T09:12:56.277" v="53" actId="478"/>
          <ac:spMkLst>
            <pc:docMk/>
            <pc:sldMk cId="0" sldId="257"/>
            <ac:spMk id="4" creationId="{AA4137FC-3C16-484F-AB27-41B719FB8D7E}"/>
          </ac:spMkLst>
        </pc:spChg>
        <pc:spChg chg="del mod">
          <ac:chgData name="Charlotte Palmer" userId="f201b8e0-39f2-4d80-9c23-8c4b4d58bb62" providerId="ADAL" clId="{C820EFD4-CDBE-474B-9047-FB03E536225A}" dt="2022-02-28T09:13:00.835" v="56" actId="478"/>
          <ac:spMkLst>
            <pc:docMk/>
            <pc:sldMk cId="0" sldId="257"/>
            <ac:spMk id="5" creationId="{E872D0F2-AA47-CE41-B42E-624E1163C847}"/>
          </ac:spMkLst>
        </pc:spChg>
        <pc:spChg chg="add mod">
          <ac:chgData name="Charlotte Palmer" userId="f201b8e0-39f2-4d80-9c23-8c4b4d58bb62" providerId="ADAL" clId="{C820EFD4-CDBE-474B-9047-FB03E536225A}" dt="2022-02-28T09:13:08.371" v="58" actId="1076"/>
          <ac:spMkLst>
            <pc:docMk/>
            <pc:sldMk cId="0" sldId="257"/>
            <ac:spMk id="7" creationId="{762C87DA-77DF-564F-9D5E-27D3C107C373}"/>
          </ac:spMkLst>
        </pc:spChg>
        <pc:spChg chg="add mod">
          <ac:chgData name="Charlotte Palmer" userId="f201b8e0-39f2-4d80-9c23-8c4b4d58bb62" providerId="ADAL" clId="{C820EFD4-CDBE-474B-9047-FB03E536225A}" dt="2022-02-28T09:13:05.676" v="57" actId="1076"/>
          <ac:spMkLst>
            <pc:docMk/>
            <pc:sldMk cId="0" sldId="257"/>
            <ac:spMk id="9" creationId="{518BDCE0-8EEB-4E4A-846B-83C592F0189B}"/>
          </ac:spMkLst>
        </pc:spChg>
        <pc:picChg chg="del mod">
          <ac:chgData name="Charlotte Palmer" userId="f201b8e0-39f2-4d80-9c23-8c4b4d58bb62" providerId="ADAL" clId="{C820EFD4-CDBE-474B-9047-FB03E536225A}" dt="2022-02-28T09:12:56.830" v="54" actId="478"/>
          <ac:picMkLst>
            <pc:docMk/>
            <pc:sldMk cId="0" sldId="257"/>
            <ac:picMk id="3" creationId="{95D71FFF-8D3B-FB4F-BB96-6114D8324291}"/>
          </ac:picMkLst>
        </pc:picChg>
        <pc:picChg chg="mod">
          <ac:chgData name="Charlotte Palmer" userId="f201b8e0-39f2-4d80-9c23-8c4b4d58bb62" providerId="ADAL" clId="{C820EFD4-CDBE-474B-9047-FB03E536225A}" dt="2022-02-28T09:10:47.389" v="10" actId="1076"/>
          <ac:picMkLst>
            <pc:docMk/>
            <pc:sldMk cId="0" sldId="257"/>
            <ac:picMk id="161" creationId="{00000000-0000-0000-0000-000000000000}"/>
          </ac:picMkLst>
        </pc:picChg>
        <pc:picChg chg="add mod">
          <ac:chgData name="Charlotte Palmer" userId="f201b8e0-39f2-4d80-9c23-8c4b4d58bb62" providerId="ADAL" clId="{C820EFD4-CDBE-474B-9047-FB03E536225A}" dt="2022-02-28T09:13:05.676" v="57" actId="1076"/>
          <ac:picMkLst>
            <pc:docMk/>
            <pc:sldMk cId="0" sldId="257"/>
            <ac:picMk id="20482" creationId="{B36D644B-EBA6-084F-9414-A94543B149B6}"/>
          </ac:picMkLst>
        </pc:picChg>
      </pc:sldChg>
      <pc:sldChg chg="delSp modSp mod ord">
        <pc:chgData name="Charlotte Palmer" userId="f201b8e0-39f2-4d80-9c23-8c4b4d58bb62" providerId="ADAL" clId="{C820EFD4-CDBE-474B-9047-FB03E536225A}" dt="2022-02-28T10:35:01.469" v="1749" actId="20577"/>
        <pc:sldMkLst>
          <pc:docMk/>
          <pc:sldMk cId="1369148565" sldId="341"/>
        </pc:sldMkLst>
        <pc:spChg chg="mod">
          <ac:chgData name="Charlotte Palmer" userId="f201b8e0-39f2-4d80-9c23-8c4b4d58bb62" providerId="ADAL" clId="{C820EFD4-CDBE-474B-9047-FB03E536225A}" dt="2022-02-28T10:35:01.469" v="1749" actId="20577"/>
          <ac:spMkLst>
            <pc:docMk/>
            <pc:sldMk cId="1369148565" sldId="341"/>
            <ac:spMk id="2" creationId="{00000000-0000-0000-0000-000000000000}"/>
          </ac:spMkLst>
        </pc:spChg>
        <pc:spChg chg="mod">
          <ac:chgData name="Charlotte Palmer" userId="f201b8e0-39f2-4d80-9c23-8c4b4d58bb62" providerId="ADAL" clId="{C820EFD4-CDBE-474B-9047-FB03E536225A}" dt="2022-02-28T10:29:47.476" v="919" actId="20577"/>
          <ac:spMkLst>
            <pc:docMk/>
            <pc:sldMk cId="1369148565" sldId="341"/>
            <ac:spMk id="10" creationId="{00000000-0000-0000-0000-000000000000}"/>
          </ac:spMkLst>
        </pc:spChg>
        <pc:spChg chg="del">
          <ac:chgData name="Charlotte Palmer" userId="f201b8e0-39f2-4d80-9c23-8c4b4d58bb62" providerId="ADAL" clId="{C820EFD4-CDBE-474B-9047-FB03E536225A}" dt="2022-02-28T10:29:54.362" v="921" actId="478"/>
          <ac:spMkLst>
            <pc:docMk/>
            <pc:sldMk cId="1369148565" sldId="341"/>
            <ac:spMk id="21" creationId="{2961D1EE-4D37-EC4F-891D-0151398B268D}"/>
          </ac:spMkLst>
        </pc:spChg>
        <pc:spChg chg="del">
          <ac:chgData name="Charlotte Palmer" userId="f201b8e0-39f2-4d80-9c23-8c4b4d58bb62" providerId="ADAL" clId="{C820EFD4-CDBE-474B-9047-FB03E536225A}" dt="2022-02-28T10:29:54.362" v="921" actId="478"/>
          <ac:spMkLst>
            <pc:docMk/>
            <pc:sldMk cId="1369148565" sldId="341"/>
            <ac:spMk id="22" creationId="{B82F170A-21EA-904D-8414-674443AF8F4F}"/>
          </ac:spMkLst>
        </pc:spChg>
        <pc:spChg chg="del">
          <ac:chgData name="Charlotte Palmer" userId="f201b8e0-39f2-4d80-9c23-8c4b4d58bb62" providerId="ADAL" clId="{C820EFD4-CDBE-474B-9047-FB03E536225A}" dt="2022-02-28T10:29:54.362" v="921" actId="478"/>
          <ac:spMkLst>
            <pc:docMk/>
            <pc:sldMk cId="1369148565" sldId="341"/>
            <ac:spMk id="23" creationId="{CAF599AF-5001-6D45-BB61-6DCEA88FBEEC}"/>
          </ac:spMkLst>
        </pc:spChg>
        <pc:spChg chg="del">
          <ac:chgData name="Charlotte Palmer" userId="f201b8e0-39f2-4d80-9c23-8c4b4d58bb62" providerId="ADAL" clId="{C820EFD4-CDBE-474B-9047-FB03E536225A}" dt="2022-02-28T10:29:54.362" v="921" actId="478"/>
          <ac:spMkLst>
            <pc:docMk/>
            <pc:sldMk cId="1369148565" sldId="341"/>
            <ac:spMk id="27" creationId="{6E18CDBC-E6ED-4649-BBD8-9C803720AE47}"/>
          </ac:spMkLst>
        </pc:spChg>
        <pc:spChg chg="del">
          <ac:chgData name="Charlotte Palmer" userId="f201b8e0-39f2-4d80-9c23-8c4b4d58bb62" providerId="ADAL" clId="{C820EFD4-CDBE-474B-9047-FB03E536225A}" dt="2022-02-28T10:29:54.362" v="921" actId="478"/>
          <ac:spMkLst>
            <pc:docMk/>
            <pc:sldMk cId="1369148565" sldId="341"/>
            <ac:spMk id="28" creationId="{2DD035F0-3300-0542-9561-994DC35A577D}"/>
          </ac:spMkLst>
        </pc:spChg>
        <pc:graphicFrameChg chg="del">
          <ac:chgData name="Charlotte Palmer" userId="f201b8e0-39f2-4d80-9c23-8c4b4d58bb62" providerId="ADAL" clId="{C820EFD4-CDBE-474B-9047-FB03E536225A}" dt="2022-02-28T10:29:50.444" v="920" actId="478"/>
          <ac:graphicFrameMkLst>
            <pc:docMk/>
            <pc:sldMk cId="1369148565" sldId="341"/>
            <ac:graphicFrameMk id="16" creationId="{00000000-0000-0000-0000-000000000000}"/>
          </ac:graphicFrameMkLst>
        </pc:graphicFrameChg>
        <pc:graphicFrameChg chg="del">
          <ac:chgData name="Charlotte Palmer" userId="f201b8e0-39f2-4d80-9c23-8c4b4d58bb62" providerId="ADAL" clId="{C820EFD4-CDBE-474B-9047-FB03E536225A}" dt="2022-02-28T10:29:54.362" v="921" actId="478"/>
          <ac:graphicFrameMkLst>
            <pc:docMk/>
            <pc:sldMk cId="1369148565" sldId="341"/>
            <ac:graphicFrameMk id="19" creationId="{00000000-0000-0000-0000-000000000000}"/>
          </ac:graphicFrameMkLst>
        </pc:graphicFrameChg>
        <pc:graphicFrameChg chg="del">
          <ac:chgData name="Charlotte Palmer" userId="f201b8e0-39f2-4d80-9c23-8c4b4d58bb62" providerId="ADAL" clId="{C820EFD4-CDBE-474B-9047-FB03E536225A}" dt="2022-02-28T10:29:54.362" v="921" actId="478"/>
          <ac:graphicFrameMkLst>
            <pc:docMk/>
            <pc:sldMk cId="1369148565" sldId="341"/>
            <ac:graphicFrameMk id="24" creationId="{86F75E61-73A0-BC4B-952B-9656D83EE8B1}"/>
          </ac:graphicFrameMkLst>
        </pc:graphicFrameChg>
        <pc:picChg chg="del">
          <ac:chgData name="Charlotte Palmer" userId="f201b8e0-39f2-4d80-9c23-8c4b4d58bb62" providerId="ADAL" clId="{C820EFD4-CDBE-474B-9047-FB03E536225A}" dt="2022-02-28T10:29:54.362" v="921" actId="478"/>
          <ac:picMkLst>
            <pc:docMk/>
            <pc:sldMk cId="1369148565" sldId="341"/>
            <ac:picMk id="7" creationId="{981CF52C-BD71-8B46-87EB-43FA9A4676B7}"/>
          </ac:picMkLst>
        </pc:picChg>
        <pc:picChg chg="del">
          <ac:chgData name="Charlotte Palmer" userId="f201b8e0-39f2-4d80-9c23-8c4b4d58bb62" providerId="ADAL" clId="{C820EFD4-CDBE-474B-9047-FB03E536225A}" dt="2022-02-28T10:29:54.362" v="921" actId="478"/>
          <ac:picMkLst>
            <pc:docMk/>
            <pc:sldMk cId="1369148565" sldId="341"/>
            <ac:picMk id="8" creationId="{9EDDF42A-E534-694A-9694-981B61BB0FC9}"/>
          </ac:picMkLst>
        </pc:picChg>
      </pc:sldChg>
      <pc:sldChg chg="modNotesTx">
        <pc:chgData name="Charlotte Palmer" userId="f201b8e0-39f2-4d80-9c23-8c4b4d58bb62" providerId="ADAL" clId="{C820EFD4-CDBE-474B-9047-FB03E536225A}" dt="2022-02-28T09:03:16.793" v="6" actId="20577"/>
        <pc:sldMkLst>
          <pc:docMk/>
          <pc:sldMk cId="989987749" sldId="346"/>
        </pc:sldMkLst>
      </pc:sldChg>
      <pc:sldChg chg="addSp delSp modSp add mod">
        <pc:chgData name="Charlotte Palmer" userId="f201b8e0-39f2-4d80-9c23-8c4b4d58bb62" providerId="ADAL" clId="{C820EFD4-CDBE-474B-9047-FB03E536225A}" dt="2022-02-28T09:30:43.065" v="615" actId="1076"/>
        <pc:sldMkLst>
          <pc:docMk/>
          <pc:sldMk cId="2896049806" sldId="397"/>
        </pc:sldMkLst>
        <pc:spChg chg="del">
          <ac:chgData name="Charlotte Palmer" userId="f201b8e0-39f2-4d80-9c23-8c4b4d58bb62" providerId="ADAL" clId="{C820EFD4-CDBE-474B-9047-FB03E536225A}" dt="2022-02-28T09:13:38.478" v="91" actId="478"/>
          <ac:spMkLst>
            <pc:docMk/>
            <pc:sldMk cId="2896049806" sldId="397"/>
            <ac:spMk id="2" creationId="{00000000-0000-0000-0000-000000000000}"/>
          </ac:spMkLst>
        </pc:spChg>
        <pc:spChg chg="mod">
          <ac:chgData name="Charlotte Palmer" userId="f201b8e0-39f2-4d80-9c23-8c4b4d58bb62" providerId="ADAL" clId="{C820EFD4-CDBE-474B-9047-FB03E536225A}" dt="2022-02-28T09:13:26.801" v="81" actId="20577"/>
          <ac:spMkLst>
            <pc:docMk/>
            <pc:sldMk cId="2896049806" sldId="397"/>
            <ac:spMk id="10" creationId="{00000000-0000-0000-0000-000000000000}"/>
          </ac:spMkLst>
        </pc:spChg>
        <pc:spChg chg="del">
          <ac:chgData name="Charlotte Palmer" userId="f201b8e0-39f2-4d80-9c23-8c4b4d58bb62" providerId="ADAL" clId="{C820EFD4-CDBE-474B-9047-FB03E536225A}" dt="2022-02-28T09:13:37.072" v="90" actId="478"/>
          <ac:spMkLst>
            <pc:docMk/>
            <pc:sldMk cId="2896049806" sldId="397"/>
            <ac:spMk id="21" creationId="{2961D1EE-4D37-EC4F-891D-0151398B268D}"/>
          </ac:spMkLst>
        </pc:spChg>
        <pc:spChg chg="del">
          <ac:chgData name="Charlotte Palmer" userId="f201b8e0-39f2-4d80-9c23-8c4b4d58bb62" providerId="ADAL" clId="{C820EFD4-CDBE-474B-9047-FB03E536225A}" dt="2022-02-28T09:13:40.391" v="92" actId="478"/>
          <ac:spMkLst>
            <pc:docMk/>
            <pc:sldMk cId="2896049806" sldId="397"/>
            <ac:spMk id="22" creationId="{B82F170A-21EA-904D-8414-674443AF8F4F}"/>
          </ac:spMkLst>
        </pc:spChg>
        <pc:spChg chg="mod">
          <ac:chgData name="Charlotte Palmer" userId="f201b8e0-39f2-4d80-9c23-8c4b4d58bb62" providerId="ADAL" clId="{C820EFD4-CDBE-474B-9047-FB03E536225A}" dt="2022-02-28T09:19:04.997" v="517" actId="255"/>
          <ac:spMkLst>
            <pc:docMk/>
            <pc:sldMk cId="2896049806" sldId="397"/>
            <ac:spMk id="23" creationId="{CAF599AF-5001-6D45-BB61-6DCEA88FBEEC}"/>
          </ac:spMkLst>
        </pc:spChg>
        <pc:spChg chg="add mod">
          <ac:chgData name="Charlotte Palmer" userId="f201b8e0-39f2-4d80-9c23-8c4b4d58bb62" providerId="ADAL" clId="{C820EFD4-CDBE-474B-9047-FB03E536225A}" dt="2022-02-28T09:19:04.997" v="517" actId="255"/>
          <ac:spMkLst>
            <pc:docMk/>
            <pc:sldMk cId="2896049806" sldId="397"/>
            <ac:spMk id="25" creationId="{39EBF349-51EF-FC4A-A376-253F2649B266}"/>
          </ac:spMkLst>
        </pc:spChg>
        <pc:spChg chg="del">
          <ac:chgData name="Charlotte Palmer" userId="f201b8e0-39f2-4d80-9c23-8c4b4d58bb62" providerId="ADAL" clId="{C820EFD4-CDBE-474B-9047-FB03E536225A}" dt="2022-02-28T09:13:35.791" v="89" actId="478"/>
          <ac:spMkLst>
            <pc:docMk/>
            <pc:sldMk cId="2896049806" sldId="397"/>
            <ac:spMk id="27" creationId="{6E18CDBC-E6ED-4649-BBD8-9C803720AE47}"/>
          </ac:spMkLst>
        </pc:spChg>
        <pc:spChg chg="del mod">
          <ac:chgData name="Charlotte Palmer" userId="f201b8e0-39f2-4d80-9c23-8c4b4d58bb62" providerId="ADAL" clId="{C820EFD4-CDBE-474B-9047-FB03E536225A}" dt="2022-02-28T09:13:35.194" v="88" actId="478"/>
          <ac:spMkLst>
            <pc:docMk/>
            <pc:sldMk cId="2896049806" sldId="397"/>
            <ac:spMk id="28" creationId="{2DD035F0-3300-0542-9561-994DC35A577D}"/>
          </ac:spMkLst>
        </pc:spChg>
        <pc:graphicFrameChg chg="del">
          <ac:chgData name="Charlotte Palmer" userId="f201b8e0-39f2-4d80-9c23-8c4b4d58bb62" providerId="ADAL" clId="{C820EFD4-CDBE-474B-9047-FB03E536225A}" dt="2022-02-28T09:13:29.395" v="82" actId="478"/>
          <ac:graphicFrameMkLst>
            <pc:docMk/>
            <pc:sldMk cId="2896049806" sldId="397"/>
            <ac:graphicFrameMk id="16" creationId="{00000000-0000-0000-0000-000000000000}"/>
          </ac:graphicFrameMkLst>
        </pc:graphicFrameChg>
        <pc:graphicFrameChg chg="del">
          <ac:chgData name="Charlotte Palmer" userId="f201b8e0-39f2-4d80-9c23-8c4b4d58bb62" providerId="ADAL" clId="{C820EFD4-CDBE-474B-9047-FB03E536225A}" dt="2022-02-28T09:13:30.132" v="83" actId="478"/>
          <ac:graphicFrameMkLst>
            <pc:docMk/>
            <pc:sldMk cId="2896049806" sldId="397"/>
            <ac:graphicFrameMk id="19" creationId="{00000000-0000-0000-0000-000000000000}"/>
          </ac:graphicFrameMkLst>
        </pc:graphicFrameChg>
        <pc:graphicFrameChg chg="del">
          <ac:chgData name="Charlotte Palmer" userId="f201b8e0-39f2-4d80-9c23-8c4b4d58bb62" providerId="ADAL" clId="{C820EFD4-CDBE-474B-9047-FB03E536225A}" dt="2022-02-28T09:13:31.222" v="84" actId="478"/>
          <ac:graphicFrameMkLst>
            <pc:docMk/>
            <pc:sldMk cId="2896049806" sldId="397"/>
            <ac:graphicFrameMk id="24" creationId="{86F75E61-73A0-BC4B-952B-9656D83EE8B1}"/>
          </ac:graphicFrameMkLst>
        </pc:graphicFrameChg>
        <pc:picChg chg="del">
          <ac:chgData name="Charlotte Palmer" userId="f201b8e0-39f2-4d80-9c23-8c4b4d58bb62" providerId="ADAL" clId="{C820EFD4-CDBE-474B-9047-FB03E536225A}" dt="2022-02-28T09:13:32.236" v="85" actId="478"/>
          <ac:picMkLst>
            <pc:docMk/>
            <pc:sldMk cId="2896049806" sldId="397"/>
            <ac:picMk id="7" creationId="{981CF52C-BD71-8B46-87EB-43FA9A4676B7}"/>
          </ac:picMkLst>
        </pc:picChg>
        <pc:picChg chg="del">
          <ac:chgData name="Charlotte Palmer" userId="f201b8e0-39f2-4d80-9c23-8c4b4d58bb62" providerId="ADAL" clId="{C820EFD4-CDBE-474B-9047-FB03E536225A}" dt="2022-02-28T09:13:33.078" v="86" actId="478"/>
          <ac:picMkLst>
            <pc:docMk/>
            <pc:sldMk cId="2896049806" sldId="397"/>
            <ac:picMk id="8" creationId="{9EDDF42A-E534-694A-9694-981B61BB0FC9}"/>
          </ac:picMkLst>
        </pc:picChg>
        <pc:picChg chg="add mod">
          <ac:chgData name="Charlotte Palmer" userId="f201b8e0-39f2-4d80-9c23-8c4b4d58bb62" providerId="ADAL" clId="{C820EFD4-CDBE-474B-9047-FB03E536225A}" dt="2022-02-28T09:30:43.065" v="615" actId="1076"/>
          <ac:picMkLst>
            <pc:docMk/>
            <pc:sldMk cId="2896049806" sldId="397"/>
            <ac:picMk id="11" creationId="{E670728F-0BC5-BE48-8D25-22B850FFB32C}"/>
          </ac:picMkLst>
        </pc:picChg>
      </pc:sldChg>
      <pc:sldChg chg="addSp modSp add mod">
        <pc:chgData name="Charlotte Palmer" userId="f201b8e0-39f2-4d80-9c23-8c4b4d58bb62" providerId="ADAL" clId="{C820EFD4-CDBE-474B-9047-FB03E536225A}" dt="2022-02-28T09:30:49.705" v="616"/>
        <pc:sldMkLst>
          <pc:docMk/>
          <pc:sldMk cId="2288031802" sldId="398"/>
        </pc:sldMkLst>
        <pc:spChg chg="mod">
          <ac:chgData name="Charlotte Palmer" userId="f201b8e0-39f2-4d80-9c23-8c4b4d58bb62" providerId="ADAL" clId="{C820EFD4-CDBE-474B-9047-FB03E536225A}" dt="2022-02-28T09:29:43.557" v="520" actId="20577"/>
          <ac:spMkLst>
            <pc:docMk/>
            <pc:sldMk cId="2288031802" sldId="398"/>
            <ac:spMk id="10" creationId="{00000000-0000-0000-0000-000000000000}"/>
          </ac:spMkLst>
        </pc:spChg>
        <pc:spChg chg="mod">
          <ac:chgData name="Charlotte Palmer" userId="f201b8e0-39f2-4d80-9c23-8c4b4d58bb62" providerId="ADAL" clId="{C820EFD4-CDBE-474B-9047-FB03E536225A}" dt="2022-02-28T09:30:04.218" v="580" actId="114"/>
          <ac:spMkLst>
            <pc:docMk/>
            <pc:sldMk cId="2288031802" sldId="398"/>
            <ac:spMk id="23" creationId="{CAF599AF-5001-6D45-BB61-6DCEA88FBEEC}"/>
          </ac:spMkLst>
        </pc:spChg>
        <pc:spChg chg="mod">
          <ac:chgData name="Charlotte Palmer" userId="f201b8e0-39f2-4d80-9c23-8c4b4d58bb62" providerId="ADAL" clId="{C820EFD4-CDBE-474B-9047-FB03E536225A}" dt="2022-02-28T09:30:26.449" v="613" actId="20577"/>
          <ac:spMkLst>
            <pc:docMk/>
            <pc:sldMk cId="2288031802" sldId="398"/>
            <ac:spMk id="25" creationId="{39EBF349-51EF-FC4A-A376-253F2649B266}"/>
          </ac:spMkLst>
        </pc:spChg>
        <pc:picChg chg="add mod">
          <ac:chgData name="Charlotte Palmer" userId="f201b8e0-39f2-4d80-9c23-8c4b4d58bb62" providerId="ADAL" clId="{C820EFD4-CDBE-474B-9047-FB03E536225A}" dt="2022-02-28T09:30:49.705" v="616"/>
          <ac:picMkLst>
            <pc:docMk/>
            <pc:sldMk cId="2288031802" sldId="398"/>
            <ac:picMk id="11" creationId="{3E5EAB79-92D1-EE40-B120-C06F51EF62E0}"/>
          </ac:picMkLst>
        </pc:picChg>
      </pc:sldChg>
      <pc:sldChg chg="modSp add mod">
        <pc:chgData name="Charlotte Palmer" userId="f201b8e0-39f2-4d80-9c23-8c4b4d58bb62" providerId="ADAL" clId="{C820EFD4-CDBE-474B-9047-FB03E536225A}" dt="2022-02-28T10:45:25.003" v="1842" actId="20577"/>
        <pc:sldMkLst>
          <pc:docMk/>
          <pc:sldMk cId="2661623964" sldId="399"/>
        </pc:sldMkLst>
        <pc:spChg chg="mod">
          <ac:chgData name="Charlotte Palmer" userId="f201b8e0-39f2-4d80-9c23-8c4b4d58bb62" providerId="ADAL" clId="{C820EFD4-CDBE-474B-9047-FB03E536225A}" dt="2022-02-28T10:23:48.210" v="681" actId="20577"/>
          <ac:spMkLst>
            <pc:docMk/>
            <pc:sldMk cId="2661623964" sldId="399"/>
            <ac:spMk id="10" creationId="{00000000-0000-0000-0000-000000000000}"/>
          </ac:spMkLst>
        </pc:spChg>
        <pc:spChg chg="mod">
          <ac:chgData name="Charlotte Palmer" userId="f201b8e0-39f2-4d80-9c23-8c4b4d58bb62" providerId="ADAL" clId="{C820EFD4-CDBE-474B-9047-FB03E536225A}" dt="2022-02-28T10:23:56.593" v="714" actId="20577"/>
          <ac:spMkLst>
            <pc:docMk/>
            <pc:sldMk cId="2661623964" sldId="399"/>
            <ac:spMk id="23" creationId="{CAF599AF-5001-6D45-BB61-6DCEA88FBEEC}"/>
          </ac:spMkLst>
        </pc:spChg>
        <pc:spChg chg="mod">
          <ac:chgData name="Charlotte Palmer" userId="f201b8e0-39f2-4d80-9c23-8c4b4d58bb62" providerId="ADAL" clId="{C820EFD4-CDBE-474B-9047-FB03E536225A}" dt="2022-02-28T10:45:25.003" v="1842" actId="20577"/>
          <ac:spMkLst>
            <pc:docMk/>
            <pc:sldMk cId="2661623964" sldId="399"/>
            <ac:spMk id="25" creationId="{39EBF349-51EF-FC4A-A376-253F2649B266}"/>
          </ac:spMkLst>
        </pc:spChg>
      </pc:sldChg>
      <pc:sldChg chg="add del">
        <pc:chgData name="Charlotte Palmer" userId="f201b8e0-39f2-4d80-9c23-8c4b4d58bb62" providerId="ADAL" clId="{C820EFD4-CDBE-474B-9047-FB03E536225A}" dt="2022-02-28T10:29:37.865" v="893"/>
        <pc:sldMkLst>
          <pc:docMk/>
          <pc:sldMk cId="3113263433" sldId="400"/>
        </pc:sldMkLst>
      </pc:sldChg>
      <pc:sldChg chg="add">
        <pc:chgData name="Charlotte Palmer" userId="f201b8e0-39f2-4d80-9c23-8c4b4d58bb62" providerId="ADAL" clId="{C820EFD4-CDBE-474B-9047-FB03E536225A}" dt="2022-02-28T10:29:39.933" v="894"/>
        <pc:sldMkLst>
          <pc:docMk/>
          <pc:sldMk cId="3373021606" sldId="400"/>
        </pc:sldMkLst>
      </pc:sldChg>
      <pc:sldChg chg="addSp delSp modSp add mod ord">
        <pc:chgData name="Charlotte Palmer" userId="f201b8e0-39f2-4d80-9c23-8c4b4d58bb62" providerId="ADAL" clId="{C820EFD4-CDBE-474B-9047-FB03E536225A}" dt="2022-03-01T09:09:14.881" v="2776" actId="20578"/>
        <pc:sldMkLst>
          <pc:docMk/>
          <pc:sldMk cId="2245012085" sldId="401"/>
        </pc:sldMkLst>
        <pc:spChg chg="add mod">
          <ac:chgData name="Charlotte Palmer" userId="f201b8e0-39f2-4d80-9c23-8c4b4d58bb62" providerId="ADAL" clId="{C820EFD4-CDBE-474B-9047-FB03E536225A}" dt="2022-02-28T10:45:12.470" v="1829"/>
          <ac:spMkLst>
            <pc:docMk/>
            <pc:sldMk cId="2245012085" sldId="401"/>
            <ac:spMk id="12" creationId="{42C54BF6-A1FC-8245-884C-88948A4C0C9F}"/>
          </ac:spMkLst>
        </pc:spChg>
        <pc:spChg chg="mod">
          <ac:chgData name="Charlotte Palmer" userId="f201b8e0-39f2-4d80-9c23-8c4b4d58bb62" providerId="ADAL" clId="{C820EFD4-CDBE-474B-9047-FB03E536225A}" dt="2022-02-28T10:44:55.950" v="1827" actId="20577"/>
          <ac:spMkLst>
            <pc:docMk/>
            <pc:sldMk cId="2245012085" sldId="401"/>
            <ac:spMk id="23" creationId="{CAF599AF-5001-6D45-BB61-6DCEA88FBEEC}"/>
          </ac:spMkLst>
        </pc:spChg>
        <pc:spChg chg="del">
          <ac:chgData name="Charlotte Palmer" userId="f201b8e0-39f2-4d80-9c23-8c4b4d58bb62" providerId="ADAL" clId="{C820EFD4-CDBE-474B-9047-FB03E536225A}" dt="2022-02-28T10:45:12.219" v="1828" actId="478"/>
          <ac:spMkLst>
            <pc:docMk/>
            <pc:sldMk cId="2245012085" sldId="401"/>
            <ac:spMk id="25" creationId="{39EBF349-51EF-FC4A-A376-253F2649B266}"/>
          </ac:spMkLst>
        </pc:spChg>
      </pc:sldChg>
      <pc:sldChg chg="modSp add mod">
        <pc:chgData name="Charlotte Palmer" userId="f201b8e0-39f2-4d80-9c23-8c4b4d58bb62" providerId="ADAL" clId="{C820EFD4-CDBE-474B-9047-FB03E536225A}" dt="2022-02-28T22:26:27.054" v="2063" actId="20577"/>
        <pc:sldMkLst>
          <pc:docMk/>
          <pc:sldMk cId="2572394204" sldId="402"/>
        </pc:sldMkLst>
        <pc:spChg chg="mod">
          <ac:chgData name="Charlotte Palmer" userId="f201b8e0-39f2-4d80-9c23-8c4b4d58bb62" providerId="ADAL" clId="{C820EFD4-CDBE-474B-9047-FB03E536225A}" dt="2022-02-28T22:25:53.507" v="1997" actId="20577"/>
          <ac:spMkLst>
            <pc:docMk/>
            <pc:sldMk cId="2572394204" sldId="402"/>
            <ac:spMk id="23" creationId="{CAF599AF-5001-6D45-BB61-6DCEA88FBEEC}"/>
          </ac:spMkLst>
        </pc:spChg>
        <pc:spChg chg="mod">
          <ac:chgData name="Charlotte Palmer" userId="f201b8e0-39f2-4d80-9c23-8c4b4d58bb62" providerId="ADAL" clId="{C820EFD4-CDBE-474B-9047-FB03E536225A}" dt="2022-02-28T22:26:27.054" v="2063" actId="20577"/>
          <ac:spMkLst>
            <pc:docMk/>
            <pc:sldMk cId="2572394204" sldId="402"/>
            <ac:spMk id="25" creationId="{39EBF349-51EF-FC4A-A376-253F2649B266}"/>
          </ac:spMkLst>
        </pc:spChg>
      </pc:sldChg>
      <pc:sldChg chg="modSp add mod">
        <pc:chgData name="Charlotte Palmer" userId="f201b8e0-39f2-4d80-9c23-8c4b4d58bb62" providerId="ADAL" clId="{C820EFD4-CDBE-474B-9047-FB03E536225A}" dt="2022-02-28T22:36:00.072" v="2434" actId="1076"/>
        <pc:sldMkLst>
          <pc:docMk/>
          <pc:sldMk cId="2329166984" sldId="403"/>
        </pc:sldMkLst>
        <pc:spChg chg="mod">
          <ac:chgData name="Charlotte Palmer" userId="f201b8e0-39f2-4d80-9c23-8c4b4d58bb62" providerId="ADAL" clId="{C820EFD4-CDBE-474B-9047-FB03E536225A}" dt="2022-02-28T22:30:48.719" v="2066" actId="20577"/>
          <ac:spMkLst>
            <pc:docMk/>
            <pc:sldMk cId="2329166984" sldId="403"/>
            <ac:spMk id="10" creationId="{00000000-0000-0000-0000-000000000000}"/>
          </ac:spMkLst>
        </pc:spChg>
        <pc:spChg chg="mod">
          <ac:chgData name="Charlotte Palmer" userId="f201b8e0-39f2-4d80-9c23-8c4b4d58bb62" providerId="ADAL" clId="{C820EFD4-CDBE-474B-9047-FB03E536225A}" dt="2022-02-28T22:35:44.230" v="2431" actId="1076"/>
          <ac:spMkLst>
            <pc:docMk/>
            <pc:sldMk cId="2329166984" sldId="403"/>
            <ac:spMk id="23" creationId="{CAF599AF-5001-6D45-BB61-6DCEA88FBEEC}"/>
          </ac:spMkLst>
        </pc:spChg>
        <pc:spChg chg="mod">
          <ac:chgData name="Charlotte Palmer" userId="f201b8e0-39f2-4d80-9c23-8c4b4d58bb62" providerId="ADAL" clId="{C820EFD4-CDBE-474B-9047-FB03E536225A}" dt="2022-02-28T22:35:52.385" v="2432" actId="1076"/>
          <ac:spMkLst>
            <pc:docMk/>
            <pc:sldMk cId="2329166984" sldId="403"/>
            <ac:spMk id="25" creationId="{39EBF349-51EF-FC4A-A376-253F2649B266}"/>
          </ac:spMkLst>
        </pc:spChg>
        <pc:picChg chg="mod">
          <ac:chgData name="Charlotte Palmer" userId="f201b8e0-39f2-4d80-9c23-8c4b4d58bb62" providerId="ADAL" clId="{C820EFD4-CDBE-474B-9047-FB03E536225A}" dt="2022-02-28T22:36:00.072" v="2434" actId="1076"/>
          <ac:picMkLst>
            <pc:docMk/>
            <pc:sldMk cId="2329166984" sldId="403"/>
            <ac:picMk id="11" creationId="{E670728F-0BC5-BE48-8D25-22B850FFB32C}"/>
          </ac:picMkLst>
        </pc:picChg>
      </pc:sldChg>
      <pc:sldChg chg="addSp delSp modSp add mod ord modShow">
        <pc:chgData name="Charlotte Palmer" userId="f201b8e0-39f2-4d80-9c23-8c4b4d58bb62" providerId="ADAL" clId="{C820EFD4-CDBE-474B-9047-FB03E536225A}" dt="2022-03-01T09:19:59.241" v="3380" actId="1076"/>
        <pc:sldMkLst>
          <pc:docMk/>
          <pc:sldMk cId="2501405233" sldId="404"/>
        </pc:sldMkLst>
        <pc:spChg chg="mod">
          <ac:chgData name="Charlotte Palmer" userId="f201b8e0-39f2-4d80-9c23-8c4b4d58bb62" providerId="ADAL" clId="{C820EFD4-CDBE-474B-9047-FB03E536225A}" dt="2022-02-28T22:39:36.625" v="2437" actId="20577"/>
          <ac:spMkLst>
            <pc:docMk/>
            <pc:sldMk cId="2501405233" sldId="404"/>
            <ac:spMk id="10" creationId="{00000000-0000-0000-0000-000000000000}"/>
          </ac:spMkLst>
        </pc:spChg>
        <pc:spChg chg="add mod">
          <ac:chgData name="Charlotte Palmer" userId="f201b8e0-39f2-4d80-9c23-8c4b4d58bb62" providerId="ADAL" clId="{C820EFD4-CDBE-474B-9047-FB03E536225A}" dt="2022-03-01T09:19:59.241" v="3380" actId="1076"/>
          <ac:spMkLst>
            <pc:docMk/>
            <pc:sldMk cId="2501405233" sldId="404"/>
            <ac:spMk id="12" creationId="{08325946-A259-5D4B-9576-E83C92C9AD86}"/>
          </ac:spMkLst>
        </pc:spChg>
        <pc:spChg chg="mod">
          <ac:chgData name="Charlotte Palmer" userId="f201b8e0-39f2-4d80-9c23-8c4b4d58bb62" providerId="ADAL" clId="{C820EFD4-CDBE-474B-9047-FB03E536225A}" dt="2022-03-01T09:16:21.968" v="2893" actId="20577"/>
          <ac:spMkLst>
            <pc:docMk/>
            <pc:sldMk cId="2501405233" sldId="404"/>
            <ac:spMk id="23" creationId="{CAF599AF-5001-6D45-BB61-6DCEA88FBEEC}"/>
          </ac:spMkLst>
        </pc:spChg>
        <pc:spChg chg="del mod">
          <ac:chgData name="Charlotte Palmer" userId="f201b8e0-39f2-4d80-9c23-8c4b4d58bb62" providerId="ADAL" clId="{C820EFD4-CDBE-474B-9047-FB03E536225A}" dt="2022-02-28T22:40:43.083" v="2471"/>
          <ac:spMkLst>
            <pc:docMk/>
            <pc:sldMk cId="2501405233" sldId="404"/>
            <ac:spMk id="25" creationId="{39EBF349-51EF-FC4A-A376-253F2649B266}"/>
          </ac:spMkLst>
        </pc:spChg>
        <pc:picChg chg="mod">
          <ac:chgData name="Charlotte Palmer" userId="f201b8e0-39f2-4d80-9c23-8c4b4d58bb62" providerId="ADAL" clId="{C820EFD4-CDBE-474B-9047-FB03E536225A}" dt="2022-03-01T09:19:56.023" v="3379" actId="1076"/>
          <ac:picMkLst>
            <pc:docMk/>
            <pc:sldMk cId="2501405233" sldId="404"/>
            <ac:picMk id="11" creationId="{E670728F-0BC5-BE48-8D25-22B850FFB32C}"/>
          </ac:picMkLst>
        </pc:picChg>
      </pc:sldChg>
      <pc:sldChg chg="modSp add mod">
        <pc:chgData name="Charlotte Palmer" userId="f201b8e0-39f2-4d80-9c23-8c4b4d58bb62" providerId="ADAL" clId="{C820EFD4-CDBE-474B-9047-FB03E536225A}" dt="2022-02-28T22:45:57.418" v="2760" actId="20577"/>
        <pc:sldMkLst>
          <pc:docMk/>
          <pc:sldMk cId="848060999" sldId="405"/>
        </pc:sldMkLst>
        <pc:spChg chg="mod">
          <ac:chgData name="Charlotte Palmer" userId="f201b8e0-39f2-4d80-9c23-8c4b4d58bb62" providerId="ADAL" clId="{C820EFD4-CDBE-474B-9047-FB03E536225A}" dt="2022-02-28T22:45:34.012" v="2745" actId="20577"/>
          <ac:spMkLst>
            <pc:docMk/>
            <pc:sldMk cId="848060999" sldId="405"/>
            <ac:spMk id="23" creationId="{CAF599AF-5001-6D45-BB61-6DCEA88FBEEC}"/>
          </ac:spMkLst>
        </pc:spChg>
        <pc:spChg chg="mod">
          <ac:chgData name="Charlotte Palmer" userId="f201b8e0-39f2-4d80-9c23-8c4b4d58bb62" providerId="ADAL" clId="{C820EFD4-CDBE-474B-9047-FB03E536225A}" dt="2022-02-28T22:45:57.418" v="2760" actId="20577"/>
          <ac:spMkLst>
            <pc:docMk/>
            <pc:sldMk cId="848060999" sldId="405"/>
            <ac:spMk id="25" creationId="{39EBF349-51EF-FC4A-A376-253F2649B266}"/>
          </ac:spMkLst>
        </pc:spChg>
      </pc:sldChg>
      <pc:sldChg chg="add">
        <pc:chgData name="Charlotte Palmer" userId="f201b8e0-39f2-4d80-9c23-8c4b4d58bb62" providerId="ADAL" clId="{C820EFD4-CDBE-474B-9047-FB03E536225A}" dt="2022-03-01T09:08:23.365" v="2761"/>
        <pc:sldMkLst>
          <pc:docMk/>
          <pc:sldMk cId="4233297252" sldId="406"/>
        </pc:sldMkLst>
      </pc:sldChg>
      <pc:sldChg chg="add ord">
        <pc:chgData name="Charlotte Palmer" userId="f201b8e0-39f2-4d80-9c23-8c4b4d58bb62" providerId="ADAL" clId="{C820EFD4-CDBE-474B-9047-FB03E536225A}" dt="2022-03-01T09:09:27.613" v="2778" actId="20578"/>
        <pc:sldMkLst>
          <pc:docMk/>
          <pc:sldMk cId="1257582420" sldId="407"/>
        </pc:sldMkLst>
      </pc:sldChg>
      <pc:sldChg chg="addSp delSp modSp add mod ord">
        <pc:chgData name="Charlotte Palmer" userId="f201b8e0-39f2-4d80-9c23-8c4b4d58bb62" providerId="ADAL" clId="{C820EFD4-CDBE-474B-9047-FB03E536225A}" dt="2022-03-01T10:16:48.290" v="4230" actId="1076"/>
        <pc:sldMkLst>
          <pc:docMk/>
          <pc:sldMk cId="3456743414" sldId="408"/>
        </pc:sldMkLst>
        <pc:spChg chg="add del mod">
          <ac:chgData name="Charlotte Palmer" userId="f201b8e0-39f2-4d80-9c23-8c4b4d58bb62" providerId="ADAL" clId="{C820EFD4-CDBE-474B-9047-FB03E536225A}" dt="2022-03-01T10:13:06.649" v="4114"/>
          <ac:spMkLst>
            <pc:docMk/>
            <pc:sldMk cId="3456743414" sldId="408"/>
            <ac:spMk id="2" creationId="{2E1AF954-8B4A-184C-A1AC-ACD980F6A8F3}"/>
          </ac:spMkLst>
        </pc:spChg>
        <pc:spChg chg="add mod">
          <ac:chgData name="Charlotte Palmer" userId="f201b8e0-39f2-4d80-9c23-8c4b4d58bb62" providerId="ADAL" clId="{C820EFD4-CDBE-474B-9047-FB03E536225A}" dt="2022-03-01T10:13:54.032" v="4120" actId="1038"/>
          <ac:spMkLst>
            <pc:docMk/>
            <pc:sldMk cId="3456743414" sldId="408"/>
            <ac:spMk id="3" creationId="{B1A7E466-D6BA-9F46-A590-512902151FA1}"/>
          </ac:spMkLst>
        </pc:spChg>
        <pc:spChg chg="del">
          <ac:chgData name="Charlotte Palmer" userId="f201b8e0-39f2-4d80-9c23-8c4b4d58bb62" providerId="ADAL" clId="{C820EFD4-CDBE-474B-9047-FB03E536225A}" dt="2022-03-01T09:59:18.149" v="4090" actId="478"/>
          <ac:spMkLst>
            <pc:docMk/>
            <pc:sldMk cId="3456743414" sldId="408"/>
            <ac:spMk id="5" creationId="{05467B6B-4596-CC4E-ADFB-182C756C5753}"/>
          </ac:spMkLst>
        </pc:spChg>
        <pc:spChg chg="mod">
          <ac:chgData name="Charlotte Palmer" userId="f201b8e0-39f2-4d80-9c23-8c4b4d58bb62" providerId="ADAL" clId="{C820EFD4-CDBE-474B-9047-FB03E536225A}" dt="2022-03-01T09:50:30.646" v="3463" actId="20577"/>
          <ac:spMkLst>
            <pc:docMk/>
            <pc:sldMk cId="3456743414" sldId="408"/>
            <ac:spMk id="10" creationId="{00000000-0000-0000-0000-000000000000}"/>
          </ac:spMkLst>
        </pc:spChg>
        <pc:spChg chg="del">
          <ac:chgData name="Charlotte Palmer" userId="f201b8e0-39f2-4d80-9c23-8c4b4d58bb62" providerId="ADAL" clId="{C820EFD4-CDBE-474B-9047-FB03E536225A}" dt="2022-03-01T09:55:24.199" v="3466" actId="478"/>
          <ac:spMkLst>
            <pc:docMk/>
            <pc:sldMk cId="3456743414" sldId="408"/>
            <ac:spMk id="16" creationId="{DCF95922-4940-264E-A272-C8E0C64532EE}"/>
          </ac:spMkLst>
        </pc:spChg>
        <pc:spChg chg="del">
          <ac:chgData name="Charlotte Palmer" userId="f201b8e0-39f2-4d80-9c23-8c4b4d58bb62" providerId="ADAL" clId="{C820EFD4-CDBE-474B-9047-FB03E536225A}" dt="2022-03-01T10:16:11.841" v="4201" actId="478"/>
          <ac:spMkLst>
            <pc:docMk/>
            <pc:sldMk cId="3456743414" sldId="408"/>
            <ac:spMk id="49" creationId="{54E9F4C4-58E6-EC4C-88F5-33172A1D4872}"/>
          </ac:spMkLst>
        </pc:spChg>
        <pc:spChg chg="del">
          <ac:chgData name="Charlotte Palmer" userId="f201b8e0-39f2-4d80-9c23-8c4b4d58bb62" providerId="ADAL" clId="{C820EFD4-CDBE-474B-9047-FB03E536225A}" dt="2022-03-01T09:51:46.501" v="3465" actId="478"/>
          <ac:spMkLst>
            <pc:docMk/>
            <pc:sldMk cId="3456743414" sldId="408"/>
            <ac:spMk id="50" creationId="{ADCC9F4C-E812-AB4E-81E2-9C9D104F865A}"/>
          </ac:spMkLst>
        </pc:spChg>
        <pc:spChg chg="del">
          <ac:chgData name="Charlotte Palmer" userId="f201b8e0-39f2-4d80-9c23-8c4b4d58bb62" providerId="ADAL" clId="{C820EFD4-CDBE-474B-9047-FB03E536225A}" dt="2022-03-01T09:51:46.501" v="3465" actId="478"/>
          <ac:spMkLst>
            <pc:docMk/>
            <pc:sldMk cId="3456743414" sldId="408"/>
            <ac:spMk id="53" creationId="{2DC79FC8-E017-2D4F-9AF2-C3A909705775}"/>
          </ac:spMkLst>
        </pc:spChg>
        <pc:spChg chg="del">
          <ac:chgData name="Charlotte Palmer" userId="f201b8e0-39f2-4d80-9c23-8c4b4d58bb62" providerId="ADAL" clId="{C820EFD4-CDBE-474B-9047-FB03E536225A}" dt="2022-03-01T09:59:18.149" v="4090" actId="478"/>
          <ac:spMkLst>
            <pc:docMk/>
            <pc:sldMk cId="3456743414" sldId="408"/>
            <ac:spMk id="56" creationId="{ACB571B2-0B63-8343-A575-14DBD70B9304}"/>
          </ac:spMkLst>
        </pc:spChg>
        <pc:spChg chg="del">
          <ac:chgData name="Charlotte Palmer" userId="f201b8e0-39f2-4d80-9c23-8c4b4d58bb62" providerId="ADAL" clId="{C820EFD4-CDBE-474B-9047-FB03E536225A}" dt="2022-03-01T09:59:18.149" v="4090" actId="478"/>
          <ac:spMkLst>
            <pc:docMk/>
            <pc:sldMk cId="3456743414" sldId="408"/>
            <ac:spMk id="57" creationId="{B091AEFA-C61A-A947-ACCC-B15D86469C4F}"/>
          </ac:spMkLst>
        </pc:spChg>
        <pc:spChg chg="del">
          <ac:chgData name="Charlotte Palmer" userId="f201b8e0-39f2-4d80-9c23-8c4b4d58bb62" providerId="ADAL" clId="{C820EFD4-CDBE-474B-9047-FB03E536225A}" dt="2022-03-01T09:51:46.501" v="3465" actId="478"/>
          <ac:spMkLst>
            <pc:docMk/>
            <pc:sldMk cId="3456743414" sldId="408"/>
            <ac:spMk id="58" creationId="{AD6FF79E-978E-C84E-966A-6CE3886B0A86}"/>
          </ac:spMkLst>
        </pc:spChg>
        <pc:spChg chg="del">
          <ac:chgData name="Charlotte Palmer" userId="f201b8e0-39f2-4d80-9c23-8c4b4d58bb62" providerId="ADAL" clId="{C820EFD4-CDBE-474B-9047-FB03E536225A}" dt="2022-03-01T09:51:46.501" v="3465" actId="478"/>
          <ac:spMkLst>
            <pc:docMk/>
            <pc:sldMk cId="3456743414" sldId="408"/>
            <ac:spMk id="59" creationId="{50F8AB72-4B70-AF4E-B57A-279EE7625BEE}"/>
          </ac:spMkLst>
        </pc:spChg>
        <pc:spChg chg="del">
          <ac:chgData name="Charlotte Palmer" userId="f201b8e0-39f2-4d80-9c23-8c4b4d58bb62" providerId="ADAL" clId="{C820EFD4-CDBE-474B-9047-FB03E536225A}" dt="2022-03-01T09:51:46.501" v="3465" actId="478"/>
          <ac:spMkLst>
            <pc:docMk/>
            <pc:sldMk cId="3456743414" sldId="408"/>
            <ac:spMk id="61" creationId="{57712C97-632C-534E-99AF-1D0924731F41}"/>
          </ac:spMkLst>
        </pc:spChg>
        <pc:spChg chg="del">
          <ac:chgData name="Charlotte Palmer" userId="f201b8e0-39f2-4d80-9c23-8c4b4d58bb62" providerId="ADAL" clId="{C820EFD4-CDBE-474B-9047-FB03E536225A}" dt="2022-03-01T09:51:46.501" v="3465" actId="478"/>
          <ac:spMkLst>
            <pc:docMk/>
            <pc:sldMk cId="3456743414" sldId="408"/>
            <ac:spMk id="64" creationId="{B1456CE6-7850-FF42-8911-A71D28DC3475}"/>
          </ac:spMkLst>
        </pc:spChg>
        <pc:spChg chg="add mod">
          <ac:chgData name="Charlotte Palmer" userId="f201b8e0-39f2-4d80-9c23-8c4b4d58bb62" providerId="ADAL" clId="{C820EFD4-CDBE-474B-9047-FB03E536225A}" dt="2022-03-01T09:59:07.511" v="4088" actId="1076"/>
          <ac:spMkLst>
            <pc:docMk/>
            <pc:sldMk cId="3456743414" sldId="408"/>
            <ac:spMk id="66" creationId="{C65B7393-3A31-6A44-B2E0-B22733D13FCF}"/>
          </ac:spMkLst>
        </pc:spChg>
        <pc:spChg chg="del">
          <ac:chgData name="Charlotte Palmer" userId="f201b8e0-39f2-4d80-9c23-8c4b4d58bb62" providerId="ADAL" clId="{C820EFD4-CDBE-474B-9047-FB03E536225A}" dt="2022-03-01T09:59:18.149" v="4090" actId="478"/>
          <ac:spMkLst>
            <pc:docMk/>
            <pc:sldMk cId="3456743414" sldId="408"/>
            <ac:spMk id="68" creationId="{3CF22426-3C75-1446-855F-4FDA5C37D8BF}"/>
          </ac:spMkLst>
        </pc:spChg>
        <pc:spChg chg="del">
          <ac:chgData name="Charlotte Palmer" userId="f201b8e0-39f2-4d80-9c23-8c4b4d58bb62" providerId="ADAL" clId="{C820EFD4-CDBE-474B-9047-FB03E536225A}" dt="2022-03-01T09:51:46.501" v="3465" actId="478"/>
          <ac:spMkLst>
            <pc:docMk/>
            <pc:sldMk cId="3456743414" sldId="408"/>
            <ac:spMk id="69" creationId="{7503288A-6C35-9743-AD04-EA66F1821305}"/>
          </ac:spMkLst>
        </pc:spChg>
        <pc:spChg chg="del">
          <ac:chgData name="Charlotte Palmer" userId="f201b8e0-39f2-4d80-9c23-8c4b4d58bb62" providerId="ADAL" clId="{C820EFD4-CDBE-474B-9047-FB03E536225A}" dt="2022-03-01T09:51:46.501" v="3465" actId="478"/>
          <ac:spMkLst>
            <pc:docMk/>
            <pc:sldMk cId="3456743414" sldId="408"/>
            <ac:spMk id="76" creationId="{E26EF3E7-5874-EA47-A28B-95C9D6EC365B}"/>
          </ac:spMkLst>
        </pc:spChg>
        <pc:spChg chg="del">
          <ac:chgData name="Charlotte Palmer" userId="f201b8e0-39f2-4d80-9c23-8c4b4d58bb62" providerId="ADAL" clId="{C820EFD4-CDBE-474B-9047-FB03E536225A}" dt="2022-03-01T09:51:46.501" v="3465" actId="478"/>
          <ac:spMkLst>
            <pc:docMk/>
            <pc:sldMk cId="3456743414" sldId="408"/>
            <ac:spMk id="77" creationId="{C062EFF1-B07F-A04D-ABCB-C632B03F81B1}"/>
          </ac:spMkLst>
        </pc:spChg>
        <pc:spChg chg="del">
          <ac:chgData name="Charlotte Palmer" userId="f201b8e0-39f2-4d80-9c23-8c4b4d58bb62" providerId="ADAL" clId="{C820EFD4-CDBE-474B-9047-FB03E536225A}" dt="2022-03-01T09:51:46.501" v="3465" actId="478"/>
          <ac:spMkLst>
            <pc:docMk/>
            <pc:sldMk cId="3456743414" sldId="408"/>
            <ac:spMk id="78" creationId="{459058C0-3467-6B49-B7B0-D1896A3AAFCB}"/>
          </ac:spMkLst>
        </pc:spChg>
        <pc:spChg chg="del">
          <ac:chgData name="Charlotte Palmer" userId="f201b8e0-39f2-4d80-9c23-8c4b4d58bb62" providerId="ADAL" clId="{C820EFD4-CDBE-474B-9047-FB03E536225A}" dt="2022-03-01T09:51:46.501" v="3465" actId="478"/>
          <ac:spMkLst>
            <pc:docMk/>
            <pc:sldMk cId="3456743414" sldId="408"/>
            <ac:spMk id="79" creationId="{64CF9C7B-B200-F646-BD85-3BACD2F327B7}"/>
          </ac:spMkLst>
        </pc:spChg>
        <pc:spChg chg="del">
          <ac:chgData name="Charlotte Palmer" userId="f201b8e0-39f2-4d80-9c23-8c4b4d58bb62" providerId="ADAL" clId="{C820EFD4-CDBE-474B-9047-FB03E536225A}" dt="2022-03-01T09:51:46.501" v="3465" actId="478"/>
          <ac:spMkLst>
            <pc:docMk/>
            <pc:sldMk cId="3456743414" sldId="408"/>
            <ac:spMk id="80" creationId="{9F1879DF-40B7-AC41-9FD9-31138988B1A6}"/>
          </ac:spMkLst>
        </pc:spChg>
        <pc:spChg chg="del mod">
          <ac:chgData name="Charlotte Palmer" userId="f201b8e0-39f2-4d80-9c23-8c4b4d58bb62" providerId="ADAL" clId="{C820EFD4-CDBE-474B-9047-FB03E536225A}" dt="2022-03-01T10:14:04.181" v="4123" actId="478"/>
          <ac:spMkLst>
            <pc:docMk/>
            <pc:sldMk cId="3456743414" sldId="408"/>
            <ac:spMk id="83" creationId="{F1B6A0B9-B692-1A44-8064-B26403975E90}"/>
          </ac:spMkLst>
        </pc:spChg>
        <pc:spChg chg="del mod">
          <ac:chgData name="Charlotte Palmer" userId="f201b8e0-39f2-4d80-9c23-8c4b4d58bb62" providerId="ADAL" clId="{C820EFD4-CDBE-474B-9047-FB03E536225A}" dt="2022-03-01T10:14:01.662" v="4122" actId="478"/>
          <ac:spMkLst>
            <pc:docMk/>
            <pc:sldMk cId="3456743414" sldId="408"/>
            <ac:spMk id="84" creationId="{169DB9C5-77CA-B74A-89E1-17AD7E32F507}"/>
          </ac:spMkLst>
        </pc:spChg>
        <pc:spChg chg="mod">
          <ac:chgData name="Charlotte Palmer" userId="f201b8e0-39f2-4d80-9c23-8c4b4d58bb62" providerId="ADAL" clId="{C820EFD4-CDBE-474B-9047-FB03E536225A}" dt="2022-03-01T10:12:19.701" v="4096"/>
          <ac:spMkLst>
            <pc:docMk/>
            <pc:sldMk cId="3456743414" sldId="408"/>
            <ac:spMk id="85" creationId="{6510678E-EEE0-5749-A083-B9AEE188E5C2}"/>
          </ac:spMkLst>
        </pc:spChg>
        <pc:spChg chg="del mod topLvl">
          <ac:chgData name="Charlotte Palmer" userId="f201b8e0-39f2-4d80-9c23-8c4b4d58bb62" providerId="ADAL" clId="{C820EFD4-CDBE-474B-9047-FB03E536225A}" dt="2022-03-01T10:14:08.613" v="4125" actId="478"/>
          <ac:spMkLst>
            <pc:docMk/>
            <pc:sldMk cId="3456743414" sldId="408"/>
            <ac:spMk id="91" creationId="{58B0C10F-A3EC-EF4A-A97F-ADDF4D9BDF42}"/>
          </ac:spMkLst>
        </pc:spChg>
        <pc:spChg chg="del mod topLvl">
          <ac:chgData name="Charlotte Palmer" userId="f201b8e0-39f2-4d80-9c23-8c4b4d58bb62" providerId="ADAL" clId="{C820EFD4-CDBE-474B-9047-FB03E536225A}" dt="2022-03-01T10:14:06.505" v="4124" actId="478"/>
          <ac:spMkLst>
            <pc:docMk/>
            <pc:sldMk cId="3456743414" sldId="408"/>
            <ac:spMk id="92" creationId="{1EE94EA3-14C5-1644-8565-3184227330FF}"/>
          </ac:spMkLst>
        </pc:spChg>
        <pc:spChg chg="mod topLvl">
          <ac:chgData name="Charlotte Palmer" userId="f201b8e0-39f2-4d80-9c23-8c4b4d58bb62" providerId="ADAL" clId="{C820EFD4-CDBE-474B-9047-FB03E536225A}" dt="2022-03-01T10:13:58.439" v="4121" actId="1076"/>
          <ac:spMkLst>
            <pc:docMk/>
            <pc:sldMk cId="3456743414" sldId="408"/>
            <ac:spMk id="93" creationId="{B2438EE0-DE51-EA44-ADAA-A684E5A63402}"/>
          </ac:spMkLst>
        </pc:spChg>
        <pc:spChg chg="mod">
          <ac:chgData name="Charlotte Palmer" userId="f201b8e0-39f2-4d80-9c23-8c4b4d58bb62" providerId="ADAL" clId="{C820EFD4-CDBE-474B-9047-FB03E536225A}" dt="2022-03-01T10:15:46.896" v="4165" actId="1076"/>
          <ac:spMkLst>
            <pc:docMk/>
            <pc:sldMk cId="3456743414" sldId="408"/>
            <ac:spMk id="99" creationId="{F73145D1-2809-A34C-89DE-4EEE4370DDA5}"/>
          </ac:spMkLst>
        </pc:spChg>
        <pc:spChg chg="del mod">
          <ac:chgData name="Charlotte Palmer" userId="f201b8e0-39f2-4d80-9c23-8c4b4d58bb62" providerId="ADAL" clId="{C820EFD4-CDBE-474B-9047-FB03E536225A}" dt="2022-03-01T10:14:26.458" v="4130" actId="478"/>
          <ac:spMkLst>
            <pc:docMk/>
            <pc:sldMk cId="3456743414" sldId="408"/>
            <ac:spMk id="100" creationId="{C83491B8-B030-2245-B181-09D7D3727983}"/>
          </ac:spMkLst>
        </pc:spChg>
        <pc:spChg chg="add mod">
          <ac:chgData name="Charlotte Palmer" userId="f201b8e0-39f2-4d80-9c23-8c4b4d58bb62" providerId="ADAL" clId="{C820EFD4-CDBE-474B-9047-FB03E536225A}" dt="2022-03-01T10:16:19.418" v="4204" actId="113"/>
          <ac:spMkLst>
            <pc:docMk/>
            <pc:sldMk cId="3456743414" sldId="408"/>
            <ac:spMk id="104" creationId="{2F1010F9-E8DA-4B48-9C61-F06973B8E56F}"/>
          </ac:spMkLst>
        </pc:spChg>
        <pc:spChg chg="add mod">
          <ac:chgData name="Charlotte Palmer" userId="f201b8e0-39f2-4d80-9c23-8c4b4d58bb62" providerId="ADAL" clId="{C820EFD4-CDBE-474B-9047-FB03E536225A}" dt="2022-03-01T10:16:48.290" v="4230" actId="1076"/>
          <ac:spMkLst>
            <pc:docMk/>
            <pc:sldMk cId="3456743414" sldId="408"/>
            <ac:spMk id="105" creationId="{D5D368AF-045C-8444-AF97-79E759475926}"/>
          </ac:spMkLst>
        </pc:spChg>
        <pc:grpChg chg="add mod">
          <ac:chgData name="Charlotte Palmer" userId="f201b8e0-39f2-4d80-9c23-8c4b4d58bb62" providerId="ADAL" clId="{C820EFD4-CDBE-474B-9047-FB03E536225A}" dt="2022-03-01T10:16:43.500" v="4229" actId="1076"/>
          <ac:grpSpMkLst>
            <pc:docMk/>
            <pc:sldMk cId="3456743414" sldId="408"/>
            <ac:grpSpMk id="7" creationId="{66DD31BF-FB1B-FF46-948C-B5AC9E08A495}"/>
          </ac:grpSpMkLst>
        </pc:grpChg>
        <pc:grpChg chg="del">
          <ac:chgData name="Charlotte Palmer" userId="f201b8e0-39f2-4d80-9c23-8c4b4d58bb62" providerId="ADAL" clId="{C820EFD4-CDBE-474B-9047-FB03E536225A}" dt="2022-03-01T09:51:46.501" v="3465" actId="478"/>
          <ac:grpSpMkLst>
            <pc:docMk/>
            <pc:sldMk cId="3456743414" sldId="408"/>
            <ac:grpSpMk id="11" creationId="{57C4DD96-DE25-3B4E-BBEC-A57B2EAD69CE}"/>
          </ac:grpSpMkLst>
        </pc:grpChg>
        <pc:grpChg chg="del">
          <ac:chgData name="Charlotte Palmer" userId="f201b8e0-39f2-4d80-9c23-8c4b4d58bb62" providerId="ADAL" clId="{C820EFD4-CDBE-474B-9047-FB03E536225A}" dt="2022-03-01T09:51:46.501" v="3465" actId="478"/>
          <ac:grpSpMkLst>
            <pc:docMk/>
            <pc:sldMk cId="3456743414" sldId="408"/>
            <ac:grpSpMk id="45" creationId="{A12099CB-9F85-F747-8104-B0AFAD1FF36D}"/>
          </ac:grpSpMkLst>
        </pc:grpChg>
        <pc:grpChg chg="mod">
          <ac:chgData name="Charlotte Palmer" userId="f201b8e0-39f2-4d80-9c23-8c4b4d58bb62" providerId="ADAL" clId="{C820EFD4-CDBE-474B-9047-FB03E536225A}" dt="2022-03-01T10:16:10.142" v="4200" actId="1076"/>
          <ac:grpSpMkLst>
            <pc:docMk/>
            <pc:sldMk cId="3456743414" sldId="408"/>
            <ac:grpSpMk id="60" creationId="{0598282B-660A-2045-92DA-AC2A9077A20F}"/>
          </ac:grpSpMkLst>
        </pc:grpChg>
        <pc:grpChg chg="add mod">
          <ac:chgData name="Charlotte Palmer" userId="f201b8e0-39f2-4d80-9c23-8c4b4d58bb62" providerId="ADAL" clId="{C820EFD4-CDBE-474B-9047-FB03E536225A}" dt="2022-03-01T10:16:15.164" v="4202" actId="1076"/>
          <ac:grpSpMkLst>
            <pc:docMk/>
            <pc:sldMk cId="3456743414" sldId="408"/>
            <ac:grpSpMk id="81" creationId="{A23BE9B6-DC47-A648-9663-32EE173E8046}"/>
          </ac:grpSpMkLst>
        </pc:grpChg>
        <pc:grpChg chg="mod">
          <ac:chgData name="Charlotte Palmer" userId="f201b8e0-39f2-4d80-9c23-8c4b4d58bb62" providerId="ADAL" clId="{C820EFD4-CDBE-474B-9047-FB03E536225A}" dt="2022-03-01T10:12:19.701" v="4096"/>
          <ac:grpSpMkLst>
            <pc:docMk/>
            <pc:sldMk cId="3456743414" sldId="408"/>
            <ac:grpSpMk id="82" creationId="{BC54D120-EA94-C24F-898B-0217466BC3BB}"/>
          </ac:grpSpMkLst>
        </pc:grpChg>
        <pc:grpChg chg="add del mod">
          <ac:chgData name="Charlotte Palmer" userId="f201b8e0-39f2-4d80-9c23-8c4b4d58bb62" providerId="ADAL" clId="{C820EFD4-CDBE-474B-9047-FB03E536225A}" dt="2022-03-01T10:13:12.130" v="4115" actId="165"/>
          <ac:grpSpMkLst>
            <pc:docMk/>
            <pc:sldMk cId="3456743414" sldId="408"/>
            <ac:grpSpMk id="89" creationId="{9A678EEF-C30F-6745-8D62-97BE959230F1}"/>
          </ac:grpSpMkLst>
        </pc:grpChg>
        <pc:grpChg chg="mod topLvl">
          <ac:chgData name="Charlotte Palmer" userId="f201b8e0-39f2-4d80-9c23-8c4b4d58bb62" providerId="ADAL" clId="{C820EFD4-CDBE-474B-9047-FB03E536225A}" dt="2022-03-01T10:13:12.130" v="4115" actId="165"/>
          <ac:grpSpMkLst>
            <pc:docMk/>
            <pc:sldMk cId="3456743414" sldId="408"/>
            <ac:grpSpMk id="90" creationId="{4C05FE26-F7B9-C745-B09E-BBDD51357340}"/>
          </ac:grpSpMkLst>
        </pc:grpChg>
        <pc:grpChg chg="add mod">
          <ac:chgData name="Charlotte Palmer" userId="f201b8e0-39f2-4d80-9c23-8c4b4d58bb62" providerId="ADAL" clId="{C820EFD4-CDBE-474B-9047-FB03E536225A}" dt="2022-03-01T10:16:34.731" v="4227" actId="1076"/>
          <ac:grpSpMkLst>
            <pc:docMk/>
            <pc:sldMk cId="3456743414" sldId="408"/>
            <ac:grpSpMk id="97" creationId="{0E6B03C9-FDFB-8C47-9BD3-E23747B53E86}"/>
          </ac:grpSpMkLst>
        </pc:grpChg>
        <pc:grpChg chg="mod">
          <ac:chgData name="Charlotte Palmer" userId="f201b8e0-39f2-4d80-9c23-8c4b4d58bb62" providerId="ADAL" clId="{C820EFD4-CDBE-474B-9047-FB03E536225A}" dt="2022-03-01T10:14:20.467" v="4128"/>
          <ac:grpSpMkLst>
            <pc:docMk/>
            <pc:sldMk cId="3456743414" sldId="408"/>
            <ac:grpSpMk id="98" creationId="{2D52D42C-BA7E-C646-9500-F973F6A384F2}"/>
          </ac:grpSpMkLst>
        </pc:grpChg>
        <pc:picChg chg="del">
          <ac:chgData name="Charlotte Palmer" userId="f201b8e0-39f2-4d80-9c23-8c4b4d58bb62" providerId="ADAL" clId="{C820EFD4-CDBE-474B-9047-FB03E536225A}" dt="2022-03-01T09:51:46.501" v="3465" actId="478"/>
          <ac:picMkLst>
            <pc:docMk/>
            <pc:sldMk cId="3456743414" sldId="408"/>
            <ac:picMk id="22" creationId="{09FF7D2F-07EB-2B49-9D2D-13FBEE1E1E5E}"/>
          </ac:picMkLst>
        </pc:picChg>
        <pc:picChg chg="del">
          <ac:chgData name="Charlotte Palmer" userId="f201b8e0-39f2-4d80-9c23-8c4b4d58bb62" providerId="ADAL" clId="{C820EFD4-CDBE-474B-9047-FB03E536225A}" dt="2022-03-01T09:51:12.807" v="3464" actId="478"/>
          <ac:picMkLst>
            <pc:docMk/>
            <pc:sldMk cId="3456743414" sldId="408"/>
            <ac:picMk id="24" creationId="{CE6BD9C6-428D-9B4E-A3D8-ACAD17E0A4BA}"/>
          </ac:picMkLst>
        </pc:picChg>
        <pc:picChg chg="del">
          <ac:chgData name="Charlotte Palmer" userId="f201b8e0-39f2-4d80-9c23-8c4b4d58bb62" providerId="ADAL" clId="{C820EFD4-CDBE-474B-9047-FB03E536225A}" dt="2022-03-01T09:51:46.501" v="3465" actId="478"/>
          <ac:picMkLst>
            <pc:docMk/>
            <pc:sldMk cId="3456743414" sldId="408"/>
            <ac:picMk id="26" creationId="{EED7E3EB-80EF-0D4A-97F6-1050B9BC4331}"/>
          </ac:picMkLst>
        </pc:picChg>
        <pc:picChg chg="del">
          <ac:chgData name="Charlotte Palmer" userId="f201b8e0-39f2-4d80-9c23-8c4b4d58bb62" providerId="ADAL" clId="{C820EFD4-CDBE-474B-9047-FB03E536225A}" dt="2022-03-01T09:51:46.501" v="3465" actId="478"/>
          <ac:picMkLst>
            <pc:docMk/>
            <pc:sldMk cId="3456743414" sldId="408"/>
            <ac:picMk id="27" creationId="{42EA70CF-3143-5A48-8AC7-02504C20D7F2}"/>
          </ac:picMkLst>
        </pc:picChg>
        <pc:picChg chg="del">
          <ac:chgData name="Charlotte Palmer" userId="f201b8e0-39f2-4d80-9c23-8c4b4d58bb62" providerId="ADAL" clId="{C820EFD4-CDBE-474B-9047-FB03E536225A}" dt="2022-03-01T09:51:46.501" v="3465" actId="478"/>
          <ac:picMkLst>
            <pc:docMk/>
            <pc:sldMk cId="3456743414" sldId="408"/>
            <ac:picMk id="31" creationId="{C4AA52D7-CB2E-D541-BB0C-4076D2A175DA}"/>
          </ac:picMkLst>
        </pc:picChg>
        <pc:cxnChg chg="add mod">
          <ac:chgData name="Charlotte Palmer" userId="f201b8e0-39f2-4d80-9c23-8c4b4d58bb62" providerId="ADAL" clId="{C820EFD4-CDBE-474B-9047-FB03E536225A}" dt="2022-03-01T10:16:39.364" v="4228" actId="1076"/>
          <ac:cxnSpMkLst>
            <pc:docMk/>
            <pc:sldMk cId="3456743414" sldId="408"/>
            <ac:cxnSpMk id="12" creationId="{2EFC8592-7FE5-6F41-9B75-16282C1EEEAF}"/>
          </ac:cxnSpMkLst>
        </pc:cxnChg>
        <pc:cxnChg chg="del">
          <ac:chgData name="Charlotte Palmer" userId="f201b8e0-39f2-4d80-9c23-8c4b4d58bb62" providerId="ADAL" clId="{C820EFD4-CDBE-474B-9047-FB03E536225A}" dt="2022-03-01T09:51:46.501" v="3465" actId="478"/>
          <ac:cxnSpMkLst>
            <pc:docMk/>
            <pc:sldMk cId="3456743414" sldId="408"/>
            <ac:cxnSpMk id="35" creationId="{398277C9-139F-F545-9A8F-23136F97FEA5}"/>
          </ac:cxnSpMkLst>
        </pc:cxnChg>
        <pc:cxnChg chg="del">
          <ac:chgData name="Charlotte Palmer" userId="f201b8e0-39f2-4d80-9c23-8c4b4d58bb62" providerId="ADAL" clId="{C820EFD4-CDBE-474B-9047-FB03E536225A}" dt="2022-03-01T09:59:20.162" v="4092" actId="478"/>
          <ac:cxnSpMkLst>
            <pc:docMk/>
            <pc:sldMk cId="3456743414" sldId="408"/>
            <ac:cxnSpMk id="62" creationId="{C4B1122F-27A5-424D-BAE0-A61C21011731}"/>
          </ac:cxnSpMkLst>
        </pc:cxnChg>
        <pc:cxnChg chg="del">
          <ac:chgData name="Charlotte Palmer" userId="f201b8e0-39f2-4d80-9c23-8c4b4d58bb62" providerId="ADAL" clId="{C820EFD4-CDBE-474B-9047-FB03E536225A}" dt="2022-03-01T09:59:21.388" v="4094" actId="478"/>
          <ac:cxnSpMkLst>
            <pc:docMk/>
            <pc:sldMk cId="3456743414" sldId="408"/>
            <ac:cxnSpMk id="63" creationId="{1538EABC-8367-E94B-8E20-7EC8924C4B80}"/>
          </ac:cxnSpMkLst>
        </pc:cxnChg>
        <pc:cxnChg chg="del">
          <ac:chgData name="Charlotte Palmer" userId="f201b8e0-39f2-4d80-9c23-8c4b4d58bb62" providerId="ADAL" clId="{C820EFD4-CDBE-474B-9047-FB03E536225A}" dt="2022-03-01T09:59:19.386" v="4091" actId="478"/>
          <ac:cxnSpMkLst>
            <pc:docMk/>
            <pc:sldMk cId="3456743414" sldId="408"/>
            <ac:cxnSpMk id="65" creationId="{CA91471B-57A0-1F45-8A4D-36BE50A11F71}"/>
          </ac:cxnSpMkLst>
        </pc:cxnChg>
        <pc:cxnChg chg="del">
          <ac:chgData name="Charlotte Palmer" userId="f201b8e0-39f2-4d80-9c23-8c4b4d58bb62" providerId="ADAL" clId="{C820EFD4-CDBE-474B-9047-FB03E536225A}" dt="2022-03-01T09:59:20.736" v="4093" actId="478"/>
          <ac:cxnSpMkLst>
            <pc:docMk/>
            <pc:sldMk cId="3456743414" sldId="408"/>
            <ac:cxnSpMk id="67" creationId="{35381156-B16F-5441-A30C-D5F21F556A70}"/>
          </ac:cxnSpMkLst>
        </pc:cxnChg>
        <pc:cxnChg chg="mod">
          <ac:chgData name="Charlotte Palmer" userId="f201b8e0-39f2-4d80-9c23-8c4b4d58bb62" providerId="ADAL" clId="{C820EFD4-CDBE-474B-9047-FB03E536225A}" dt="2022-03-01T10:12:19.701" v="4096"/>
          <ac:cxnSpMkLst>
            <pc:docMk/>
            <pc:sldMk cId="3456743414" sldId="408"/>
            <ac:cxnSpMk id="86" creationId="{5BD6D1EC-E2FC-6E44-B492-8B533B131DBF}"/>
          </ac:cxnSpMkLst>
        </pc:cxnChg>
        <pc:cxnChg chg="mod">
          <ac:chgData name="Charlotte Palmer" userId="f201b8e0-39f2-4d80-9c23-8c4b4d58bb62" providerId="ADAL" clId="{C820EFD4-CDBE-474B-9047-FB03E536225A}" dt="2022-03-01T10:12:19.701" v="4096"/>
          <ac:cxnSpMkLst>
            <pc:docMk/>
            <pc:sldMk cId="3456743414" sldId="408"/>
            <ac:cxnSpMk id="87" creationId="{E09DB17B-B6B0-AA47-96EE-FDB8EF1A79B7}"/>
          </ac:cxnSpMkLst>
        </pc:cxnChg>
        <pc:cxnChg chg="mod">
          <ac:chgData name="Charlotte Palmer" userId="f201b8e0-39f2-4d80-9c23-8c4b4d58bb62" providerId="ADAL" clId="{C820EFD4-CDBE-474B-9047-FB03E536225A}" dt="2022-03-01T10:12:19.701" v="4096"/>
          <ac:cxnSpMkLst>
            <pc:docMk/>
            <pc:sldMk cId="3456743414" sldId="408"/>
            <ac:cxnSpMk id="88" creationId="{FE751AC4-58A3-C047-A867-B58D90359750}"/>
          </ac:cxnSpMkLst>
        </pc:cxnChg>
        <pc:cxnChg chg="del mod">
          <ac:chgData name="Charlotte Palmer" userId="f201b8e0-39f2-4d80-9c23-8c4b4d58bb62" providerId="ADAL" clId="{C820EFD4-CDBE-474B-9047-FB03E536225A}" dt="2022-03-01T10:13:17.195" v="4116" actId="478"/>
          <ac:cxnSpMkLst>
            <pc:docMk/>
            <pc:sldMk cId="3456743414" sldId="408"/>
            <ac:cxnSpMk id="94" creationId="{ECA20626-410D-0348-A0BC-678534FBE1E9}"/>
          </ac:cxnSpMkLst>
        </pc:cxnChg>
        <pc:cxnChg chg="mod">
          <ac:chgData name="Charlotte Palmer" userId="f201b8e0-39f2-4d80-9c23-8c4b4d58bb62" providerId="ADAL" clId="{C820EFD4-CDBE-474B-9047-FB03E536225A}" dt="2022-03-01T10:12:51.176" v="4108"/>
          <ac:cxnSpMkLst>
            <pc:docMk/>
            <pc:sldMk cId="3456743414" sldId="408"/>
            <ac:cxnSpMk id="95" creationId="{AB3037CC-0D3E-7645-9387-EC6D6980976E}"/>
          </ac:cxnSpMkLst>
        </pc:cxnChg>
        <pc:cxnChg chg="mod">
          <ac:chgData name="Charlotte Palmer" userId="f201b8e0-39f2-4d80-9c23-8c4b4d58bb62" providerId="ADAL" clId="{C820EFD4-CDBE-474B-9047-FB03E536225A}" dt="2022-03-01T10:12:51.176" v="4108"/>
          <ac:cxnSpMkLst>
            <pc:docMk/>
            <pc:sldMk cId="3456743414" sldId="408"/>
            <ac:cxnSpMk id="96" creationId="{9F864E21-2E49-9B48-AE16-FD6842B4BD01}"/>
          </ac:cxnSpMkLst>
        </pc:cxnChg>
        <pc:cxnChg chg="mod">
          <ac:chgData name="Charlotte Palmer" userId="f201b8e0-39f2-4d80-9c23-8c4b4d58bb62" providerId="ADAL" clId="{C820EFD4-CDBE-474B-9047-FB03E536225A}" dt="2022-03-01T10:14:20.467" v="4128"/>
          <ac:cxnSpMkLst>
            <pc:docMk/>
            <pc:sldMk cId="3456743414" sldId="408"/>
            <ac:cxnSpMk id="101" creationId="{46E00A4B-2FE4-8C47-B4CF-2A8DD65DE29A}"/>
          </ac:cxnSpMkLst>
        </pc:cxnChg>
        <pc:cxnChg chg="mod">
          <ac:chgData name="Charlotte Palmer" userId="f201b8e0-39f2-4d80-9c23-8c4b4d58bb62" providerId="ADAL" clId="{C820EFD4-CDBE-474B-9047-FB03E536225A}" dt="2022-03-01T10:14:20.467" v="4128"/>
          <ac:cxnSpMkLst>
            <pc:docMk/>
            <pc:sldMk cId="3456743414" sldId="408"/>
            <ac:cxnSpMk id="102" creationId="{0A198C69-A955-BF4A-89FD-1CA00EDB93B1}"/>
          </ac:cxnSpMkLst>
        </pc:cxnChg>
        <pc:cxnChg chg="add mod">
          <ac:chgData name="Charlotte Palmer" userId="f201b8e0-39f2-4d80-9c23-8c4b4d58bb62" providerId="ADAL" clId="{C820EFD4-CDBE-474B-9047-FB03E536225A}" dt="2022-03-01T10:16:39.364" v="4228" actId="1076"/>
          <ac:cxnSpMkLst>
            <pc:docMk/>
            <pc:sldMk cId="3456743414" sldId="408"/>
            <ac:cxnSpMk id="103" creationId="{DEBE7544-5181-EC46-8A94-4DDBA6E9862F}"/>
          </ac:cxnSpMkLst>
        </pc:cxnChg>
      </pc:sldChg>
      <pc:sldChg chg="modSp add del mod">
        <pc:chgData name="Charlotte Palmer" userId="f201b8e0-39f2-4d80-9c23-8c4b4d58bb62" providerId="ADAL" clId="{C820EFD4-CDBE-474B-9047-FB03E536225A}" dt="2022-03-01T09:09:29.447" v="2779" actId="2696"/>
        <pc:sldMkLst>
          <pc:docMk/>
          <pc:sldMk cId="3816700208" sldId="408"/>
        </pc:sldMkLst>
        <pc:spChg chg="mod">
          <ac:chgData name="Charlotte Palmer" userId="f201b8e0-39f2-4d80-9c23-8c4b4d58bb62" providerId="ADAL" clId="{C820EFD4-CDBE-474B-9047-FB03E536225A}" dt="2022-03-01T09:08:54.579" v="2773" actId="20577"/>
          <ac:spMkLst>
            <pc:docMk/>
            <pc:sldMk cId="3816700208" sldId="408"/>
            <ac:spMk id="16"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3/3/22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56561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343551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13</a:t>
            </a:fld>
            <a:endParaRPr lang="en-US"/>
          </a:p>
        </p:txBody>
      </p:sp>
    </p:spTree>
    <p:extLst>
      <p:ext uri="{BB962C8B-B14F-4D97-AF65-F5344CB8AC3E}">
        <p14:creationId xmlns:p14="http://schemas.microsoft.com/office/powerpoint/2010/main" val="232136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14</a:t>
            </a:fld>
            <a:endParaRPr lang="en-US"/>
          </a:p>
        </p:txBody>
      </p:sp>
    </p:spTree>
    <p:extLst>
      <p:ext uri="{BB962C8B-B14F-4D97-AF65-F5344CB8AC3E}">
        <p14:creationId xmlns:p14="http://schemas.microsoft.com/office/powerpoint/2010/main" val="126699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2534877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1488566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89384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370080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19</a:t>
            </a:fld>
            <a:endParaRPr lang="en-US"/>
          </a:p>
        </p:txBody>
      </p:sp>
    </p:spTree>
    <p:extLst>
      <p:ext uri="{BB962C8B-B14F-4D97-AF65-F5344CB8AC3E}">
        <p14:creationId xmlns:p14="http://schemas.microsoft.com/office/powerpoint/2010/main" val="166530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20</a:t>
            </a:fld>
            <a:endParaRPr lang="en-US"/>
          </a:p>
        </p:txBody>
      </p:sp>
    </p:spTree>
    <p:extLst>
      <p:ext uri="{BB962C8B-B14F-4D97-AF65-F5344CB8AC3E}">
        <p14:creationId xmlns:p14="http://schemas.microsoft.com/office/powerpoint/2010/main" val="26557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21</a:t>
            </a:fld>
            <a:endParaRPr lang="en-US"/>
          </a:p>
        </p:txBody>
      </p:sp>
    </p:spTree>
    <p:extLst>
      <p:ext uri="{BB962C8B-B14F-4D97-AF65-F5344CB8AC3E}">
        <p14:creationId xmlns:p14="http://schemas.microsoft.com/office/powerpoint/2010/main" val="2657956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23</a:t>
            </a:fld>
            <a:endParaRPr lang="en-US"/>
          </a:p>
        </p:txBody>
      </p:sp>
    </p:spTree>
    <p:extLst>
      <p:ext uri="{BB962C8B-B14F-4D97-AF65-F5344CB8AC3E}">
        <p14:creationId xmlns:p14="http://schemas.microsoft.com/office/powerpoint/2010/main" val="2132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24</a:t>
            </a:fld>
            <a:endParaRPr lang="en-US"/>
          </a:p>
        </p:txBody>
      </p:sp>
    </p:spTree>
    <p:extLst>
      <p:ext uri="{BB962C8B-B14F-4D97-AF65-F5344CB8AC3E}">
        <p14:creationId xmlns:p14="http://schemas.microsoft.com/office/powerpoint/2010/main" val="225875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26</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27</a:t>
            </a:fld>
            <a:endParaRPr lang="en-US"/>
          </a:p>
        </p:txBody>
      </p:sp>
    </p:spTree>
    <p:extLst>
      <p:ext uri="{BB962C8B-B14F-4D97-AF65-F5344CB8AC3E}">
        <p14:creationId xmlns:p14="http://schemas.microsoft.com/office/powerpoint/2010/main" val="2250180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28</a:t>
            </a:fld>
            <a:endParaRPr lang="en-US"/>
          </a:p>
        </p:txBody>
      </p:sp>
    </p:spTree>
    <p:extLst>
      <p:ext uri="{BB962C8B-B14F-4D97-AF65-F5344CB8AC3E}">
        <p14:creationId xmlns:p14="http://schemas.microsoft.com/office/powerpoint/2010/main" val="1565335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29</a:t>
            </a:fld>
            <a:endParaRPr lang="en-US"/>
          </a:p>
        </p:txBody>
      </p:sp>
    </p:spTree>
    <p:extLst>
      <p:ext uri="{BB962C8B-B14F-4D97-AF65-F5344CB8AC3E}">
        <p14:creationId xmlns:p14="http://schemas.microsoft.com/office/powerpoint/2010/main" val="2030458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30</a:t>
            </a:fld>
            <a:endParaRPr lang="en-US"/>
          </a:p>
        </p:txBody>
      </p:sp>
    </p:spTree>
    <p:extLst>
      <p:ext uri="{BB962C8B-B14F-4D97-AF65-F5344CB8AC3E}">
        <p14:creationId xmlns:p14="http://schemas.microsoft.com/office/powerpoint/2010/main" val="1101461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THAT IT INCLUDES E AND D – WHY IS THIS FORM  USEFUL?</a:t>
            </a:r>
          </a:p>
        </p:txBody>
      </p:sp>
      <p:sp>
        <p:nvSpPr>
          <p:cNvPr id="4" name="Slide Number Placeholder 3"/>
          <p:cNvSpPr>
            <a:spLocks noGrp="1"/>
          </p:cNvSpPr>
          <p:nvPr>
            <p:ph type="sldNum" sz="quarter" idx="10"/>
          </p:nvPr>
        </p:nvSpPr>
        <p:spPr/>
        <p:txBody>
          <a:bodyPr/>
          <a:lstStyle/>
          <a:p>
            <a:fld id="{14AE33B8-75C9-1746-91B0-0ACBF5CC507C}" type="slidenum">
              <a:rPr lang="en-US" smtClean="0"/>
              <a:t>31</a:t>
            </a:fld>
            <a:endParaRPr lang="en-US"/>
          </a:p>
        </p:txBody>
      </p:sp>
    </p:spTree>
    <p:extLst>
      <p:ext uri="{BB962C8B-B14F-4D97-AF65-F5344CB8AC3E}">
        <p14:creationId xmlns:p14="http://schemas.microsoft.com/office/powerpoint/2010/main" val="126447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2014792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32</a:t>
            </a:fld>
            <a:endParaRPr lang="en-US"/>
          </a:p>
        </p:txBody>
      </p:sp>
    </p:spTree>
    <p:extLst>
      <p:ext uri="{BB962C8B-B14F-4D97-AF65-F5344CB8AC3E}">
        <p14:creationId xmlns:p14="http://schemas.microsoft.com/office/powerpoint/2010/main" val="2494056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33</a:t>
            </a:fld>
            <a:endParaRPr lang="en-US"/>
          </a:p>
        </p:txBody>
      </p:sp>
    </p:spTree>
    <p:extLst>
      <p:ext uri="{BB962C8B-B14F-4D97-AF65-F5344CB8AC3E}">
        <p14:creationId xmlns:p14="http://schemas.microsoft.com/office/powerpoint/2010/main" val="83655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34</a:t>
            </a:fld>
            <a:endParaRPr lang="en-US"/>
          </a:p>
        </p:txBody>
      </p:sp>
    </p:spTree>
    <p:extLst>
      <p:ext uri="{BB962C8B-B14F-4D97-AF65-F5344CB8AC3E}">
        <p14:creationId xmlns:p14="http://schemas.microsoft.com/office/powerpoint/2010/main" val="4256649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35</a:t>
            </a:fld>
            <a:endParaRPr lang="en-US"/>
          </a:p>
        </p:txBody>
      </p:sp>
    </p:spTree>
    <p:extLst>
      <p:ext uri="{BB962C8B-B14F-4D97-AF65-F5344CB8AC3E}">
        <p14:creationId xmlns:p14="http://schemas.microsoft.com/office/powerpoint/2010/main" val="3403158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36</a:t>
            </a:fld>
            <a:endParaRPr lang="en-US"/>
          </a:p>
        </p:txBody>
      </p:sp>
    </p:spTree>
    <p:extLst>
      <p:ext uri="{BB962C8B-B14F-4D97-AF65-F5344CB8AC3E}">
        <p14:creationId xmlns:p14="http://schemas.microsoft.com/office/powerpoint/2010/main" val="780166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37</a:t>
            </a:fld>
            <a:endParaRPr lang="en-US"/>
          </a:p>
        </p:txBody>
      </p:sp>
    </p:spTree>
    <p:extLst>
      <p:ext uri="{BB962C8B-B14F-4D97-AF65-F5344CB8AC3E}">
        <p14:creationId xmlns:p14="http://schemas.microsoft.com/office/powerpoint/2010/main" val="383079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38</a:t>
            </a:fld>
            <a:endParaRPr lang="en-US"/>
          </a:p>
        </p:txBody>
      </p:sp>
    </p:spTree>
    <p:extLst>
      <p:ext uri="{BB962C8B-B14F-4D97-AF65-F5344CB8AC3E}">
        <p14:creationId xmlns:p14="http://schemas.microsoft.com/office/powerpoint/2010/main" val="377186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39</a:t>
            </a:fld>
            <a:endParaRPr lang="en-US"/>
          </a:p>
        </p:txBody>
      </p:sp>
    </p:spTree>
    <p:extLst>
      <p:ext uri="{BB962C8B-B14F-4D97-AF65-F5344CB8AC3E}">
        <p14:creationId xmlns:p14="http://schemas.microsoft.com/office/powerpoint/2010/main" val="4227004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40</a:t>
            </a:fld>
            <a:endParaRPr lang="en-US"/>
          </a:p>
        </p:txBody>
      </p:sp>
    </p:spTree>
    <p:extLst>
      <p:ext uri="{BB962C8B-B14F-4D97-AF65-F5344CB8AC3E}">
        <p14:creationId xmlns:p14="http://schemas.microsoft.com/office/powerpoint/2010/main" val="359402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94317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Because free space has capacitance (permittivity) and inductance (permeability). Those are intrinsic properties of space. Capacitance and inductance when excited by time varying source (like EM wave) they behave as if they were resistors (impedance). The only difference is that those resistors do not dissipate power as a real resistor does. That is why a plane wave is not attenuated while it is traveling In free space. </a:t>
            </a:r>
          </a:p>
          <a:p>
            <a:endParaRPr lang="en-GB" sz="1200" b="0" i="0" kern="1200" dirty="0">
              <a:solidFill>
                <a:schemeClr val="tx1"/>
              </a:solidFill>
              <a:effectLst/>
              <a:latin typeface="+mn-lt"/>
              <a:ea typeface="+mn-ea"/>
              <a:cs typeface="+mn-cs"/>
            </a:endParaRPr>
          </a:p>
          <a:p>
            <a:r>
              <a:rPr lang="en-US" dirty="0"/>
              <a:t>https://</a:t>
            </a:r>
            <a:r>
              <a:rPr lang="en-US" dirty="0" err="1"/>
              <a:t>physics.stackexchange.com</a:t>
            </a:r>
            <a:r>
              <a:rPr lang="en-US" dirty="0"/>
              <a:t>/questions/79364/why-does-vacuum-have-a-nonzero-characteristic-impedance-towards-electromagnetic</a:t>
            </a:r>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316869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138166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17192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10</a:t>
            </a:fld>
            <a:endParaRPr lang="en-US"/>
          </a:p>
        </p:txBody>
      </p:sp>
    </p:spTree>
    <p:extLst>
      <p:ext uri="{BB962C8B-B14F-4D97-AF65-F5344CB8AC3E}">
        <p14:creationId xmlns:p14="http://schemas.microsoft.com/office/powerpoint/2010/main" val="253496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png"/><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g8GcMn7K0u4?feature=oembed" TargetMode="External"/><Relationship Id="rId5" Type="http://schemas.openxmlformats.org/officeDocument/2006/relationships/image" Target="../media/image27.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png"/><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emf"/><Relationship Id="rId11" Type="http://schemas.openxmlformats.org/officeDocument/2006/relationships/image" Target="../media/image36.emf"/><Relationship Id="rId5" Type="http://schemas.openxmlformats.org/officeDocument/2006/relationships/image" Target="../media/image31.png"/><Relationship Id="rId10" Type="http://schemas.openxmlformats.org/officeDocument/2006/relationships/image" Target="../media/image35.emf"/><Relationship Id="rId4" Type="http://schemas.openxmlformats.org/officeDocument/2006/relationships/image" Target="../media/image30.emf"/><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3.png"/><Relationship Id="rId7" Type="http://schemas.openxmlformats.org/officeDocument/2006/relationships/image" Target="../media/image41.emf"/><Relationship Id="rId12"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jpeg"/><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3.png"/><Relationship Id="rId7" Type="http://schemas.openxmlformats.org/officeDocument/2006/relationships/image" Target="../media/image49.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8.emf"/><Relationship Id="rId5" Type="http://schemas.openxmlformats.org/officeDocument/2006/relationships/image" Target="../media/image30.emf"/><Relationship Id="rId4" Type="http://schemas.openxmlformats.org/officeDocument/2006/relationships/image" Target="../media/image38.emf"/><Relationship Id="rId9"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3.png"/><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2.emf"/><Relationship Id="rId3" Type="http://schemas.openxmlformats.org/officeDocument/2006/relationships/notesSlide" Target="../notesSlides/notesSlide23.xml"/><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70.emf"/><Relationship Id="rId5" Type="http://schemas.openxmlformats.org/officeDocument/2006/relationships/image" Target="../media/image66.emf"/><Relationship Id="rId10" Type="http://schemas.openxmlformats.org/officeDocument/2006/relationships/image" Target="../media/image69.emf"/><Relationship Id="rId4" Type="http://schemas.openxmlformats.org/officeDocument/2006/relationships/oleObject" Target="../embeddings/oleObject6.bin"/><Relationship Id="rId9" Type="http://schemas.openxmlformats.org/officeDocument/2006/relationships/image" Target="../media/image68.emf"/><Relationship Id="rId14" Type="http://schemas.openxmlformats.org/officeDocument/2006/relationships/image" Target="../media/image73.e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5.emf"/><Relationship Id="rId4" Type="http://schemas.openxmlformats.org/officeDocument/2006/relationships/image" Target="../media/image74.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3.png"/><Relationship Id="rId7" Type="http://schemas.openxmlformats.org/officeDocument/2006/relationships/image" Target="../media/image79.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8.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image" Target="../media/image79.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3.png"/><Relationship Id="rId7" Type="http://schemas.openxmlformats.org/officeDocument/2006/relationships/image" Target="../media/image87.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30.emf"/><Relationship Id="rId10" Type="http://schemas.openxmlformats.org/officeDocument/2006/relationships/image" Target="../media/image90.emf"/><Relationship Id="rId4" Type="http://schemas.openxmlformats.org/officeDocument/2006/relationships/image" Target="../media/image38.emf"/><Relationship Id="rId9" Type="http://schemas.openxmlformats.org/officeDocument/2006/relationships/image" Target="../media/image89.emf"/></Relationships>
</file>

<file path=ppt/slides/_rels/slide31.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3.png"/><Relationship Id="rId7" Type="http://schemas.openxmlformats.org/officeDocument/2006/relationships/image" Target="../media/image94.e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3.emf"/><Relationship Id="rId11" Type="http://schemas.openxmlformats.org/officeDocument/2006/relationships/image" Target="../media/image98.emf"/><Relationship Id="rId5" Type="http://schemas.openxmlformats.org/officeDocument/2006/relationships/image" Target="../media/image18.emf"/><Relationship Id="rId10" Type="http://schemas.openxmlformats.org/officeDocument/2006/relationships/image" Target="../media/image97.emf"/><Relationship Id="rId4" Type="http://schemas.openxmlformats.org/officeDocument/2006/relationships/image" Target="../media/image92.emf"/><Relationship Id="rId9" Type="http://schemas.openxmlformats.org/officeDocument/2006/relationships/image" Target="../media/image96.em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0.emf"/><Relationship Id="rId5" Type="http://schemas.openxmlformats.org/officeDocument/2006/relationships/image" Target="../media/image98.emf"/><Relationship Id="rId4" Type="http://schemas.openxmlformats.org/officeDocument/2006/relationships/image" Target="../media/image99.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1.png"/><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5.em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36.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3.png"/><Relationship Id="rId7" Type="http://schemas.openxmlformats.org/officeDocument/2006/relationships/image" Target="../media/image109.emf"/><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08.emf"/><Relationship Id="rId5" Type="http://schemas.openxmlformats.org/officeDocument/2006/relationships/image" Target="../media/image107.emf"/><Relationship Id="rId10" Type="http://schemas.openxmlformats.org/officeDocument/2006/relationships/image" Target="../media/image112.emf"/><Relationship Id="rId4" Type="http://schemas.openxmlformats.org/officeDocument/2006/relationships/image" Target="../media/image106.emf"/><Relationship Id="rId9" Type="http://schemas.openxmlformats.org/officeDocument/2006/relationships/image" Target="../media/image111.emf"/></Relationships>
</file>

<file path=ppt/slides/_rels/slide3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notesSlide" Target="../notesSlides/notesSlide35.xml"/><Relationship Id="rId7" Type="http://schemas.openxmlformats.org/officeDocument/2006/relationships/image" Target="../media/image77.emf"/><Relationship Id="rId12" Type="http://schemas.openxmlformats.org/officeDocument/2006/relationships/image" Target="../media/image117.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png"/><Relationship Id="rId11" Type="http://schemas.openxmlformats.org/officeDocument/2006/relationships/image" Target="../media/image116.emf"/><Relationship Id="rId5" Type="http://schemas.openxmlformats.org/officeDocument/2006/relationships/image" Target="../media/image113.emf"/><Relationship Id="rId10" Type="http://schemas.openxmlformats.org/officeDocument/2006/relationships/image" Target="../media/image115.emf"/><Relationship Id="rId4" Type="http://schemas.openxmlformats.org/officeDocument/2006/relationships/oleObject" Target="../embeddings/oleObject8.bin"/><Relationship Id="rId9" Type="http://schemas.openxmlformats.org/officeDocument/2006/relationships/image" Target="../media/image114.emf"/></Relationships>
</file>

<file path=ppt/slides/_rels/slide38.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3.png"/><Relationship Id="rId7" Type="http://schemas.openxmlformats.org/officeDocument/2006/relationships/image" Target="../media/image121.emf"/><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3.xml"/><Relationship Id="rId7" Type="http://schemas.openxmlformats.org/officeDocument/2006/relationships/image" Target="../media/image5.emf"/><Relationship Id="rId12" Type="http://schemas.openxmlformats.org/officeDocument/2006/relationships/image" Target="../media/image8.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4.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emf"/><Relationship Id="rId4" Type="http://schemas.openxmlformats.org/officeDocument/2006/relationships/image" Target="../media/image123.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hyperlink" Target="https://www.youtube.com/watch?v=86eU7TKTr5U" TargetMode="External"/><Relationship Id="rId9" Type="http://schemas.openxmlformats.org/officeDocument/2006/relationships/image" Target="../media/image13.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3.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16.emf"/><Relationship Id="rId4" Type="http://schemas.openxmlformats.org/officeDocument/2006/relationships/hyperlink" Target="https://www.youtube.com/watch?v=86eU7TKTr5U"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7.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9.emf"/><Relationship Id="rId4" Type="http://schemas.openxmlformats.org/officeDocument/2006/relationships/oleObject" Target="../embeddings/oleObject4.bin"/><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stretch>
            <a:fillRect/>
          </a:stretch>
        </p:blipFill>
        <p:spPr>
          <a:xfrm>
            <a:off x="292495" y="531316"/>
            <a:ext cx="5741789" cy="5795367"/>
          </a:xfrm>
          <a:prstGeom prst="rect">
            <a:avLst/>
          </a:prstGeom>
          <a:ln w="12700">
            <a:miter lim="400000"/>
          </a:ln>
        </p:spPr>
      </p:pic>
      <p:sp>
        <p:nvSpPr>
          <p:cNvPr id="7" name="TextBox 6">
            <a:extLst>
              <a:ext uri="{FF2B5EF4-FFF2-40B4-BE49-F238E27FC236}">
                <a16:creationId xmlns:a16="http://schemas.microsoft.com/office/drawing/2014/main" id="{762C87DA-77DF-564F-9D5E-27D3C107C373}"/>
              </a:ext>
            </a:extLst>
          </p:cNvPr>
          <p:cNvSpPr txBox="1"/>
          <p:nvPr/>
        </p:nvSpPr>
        <p:spPr>
          <a:xfrm>
            <a:off x="5364387" y="4221769"/>
            <a:ext cx="4572000" cy="400110"/>
          </a:xfrm>
          <a:prstGeom prst="rect">
            <a:avLst/>
          </a:prstGeom>
          <a:noFill/>
        </p:spPr>
        <p:txBody>
          <a:bodyPr wrap="square">
            <a:spAutoFit/>
          </a:bodyPr>
          <a:lstStyle/>
          <a:p>
            <a:r>
              <a:rPr lang="en-US" sz="2000" dirty="0"/>
              <a:t>https://</a:t>
            </a:r>
            <a:r>
              <a:rPr lang="en-US" sz="2000" dirty="0" err="1"/>
              <a:t>api.socrative.com</a:t>
            </a:r>
            <a:r>
              <a:rPr lang="en-US" sz="2000" dirty="0"/>
              <a:t>/</a:t>
            </a:r>
            <a:r>
              <a:rPr lang="en-US" sz="2000" dirty="0" err="1"/>
              <a:t>rc</a:t>
            </a:r>
            <a:r>
              <a:rPr lang="en-US" sz="2000" dirty="0"/>
              <a:t>/5fvfh7</a:t>
            </a:r>
          </a:p>
        </p:txBody>
      </p:sp>
      <p:pic>
        <p:nvPicPr>
          <p:cNvPr id="20482" name="Picture 2">
            <a:extLst>
              <a:ext uri="{FF2B5EF4-FFF2-40B4-BE49-F238E27FC236}">
                <a16:creationId xmlns:a16="http://schemas.microsoft.com/office/drawing/2014/main" id="{B36D644B-EBA6-084F-9414-A94543B14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138" y="2120591"/>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8BDCE0-8EEB-4E4A-846B-83C592F0189B}"/>
              </a:ext>
            </a:extLst>
          </p:cNvPr>
          <p:cNvSpPr txBox="1"/>
          <p:nvPr/>
        </p:nvSpPr>
        <p:spPr>
          <a:xfrm>
            <a:off x="6517897" y="1720481"/>
            <a:ext cx="1787604" cy="400110"/>
          </a:xfrm>
          <a:prstGeom prst="rect">
            <a:avLst/>
          </a:prstGeom>
          <a:noFill/>
        </p:spPr>
        <p:txBody>
          <a:bodyPr wrap="square" rtlCol="0">
            <a:spAutoFit/>
          </a:bodyPr>
          <a:lstStyle/>
          <a:p>
            <a:r>
              <a:rPr lang="en-US" sz="2000" dirty="0"/>
              <a:t>Socrative Link: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Relationship between E and B</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3268" y="670483"/>
            <a:ext cx="8697664" cy="1446550"/>
          </a:xfrm>
          <a:prstGeom prst="rect">
            <a:avLst/>
          </a:prstGeom>
          <a:noFill/>
        </p:spPr>
        <p:txBody>
          <a:bodyPr wrap="square" rtlCol="0">
            <a:spAutoFit/>
          </a:bodyPr>
          <a:lstStyle/>
          <a:p>
            <a:r>
              <a:rPr lang="en-US" sz="2200" dirty="0"/>
              <a:t>We can follow exactly the same logic to determine the relationship between </a:t>
            </a:r>
            <a:r>
              <a:rPr lang="en-US" sz="2200" i="1" dirty="0"/>
              <a:t>E</a:t>
            </a:r>
            <a:r>
              <a:rPr lang="en-US" sz="2200" dirty="0"/>
              <a:t> and </a:t>
            </a:r>
            <a:r>
              <a:rPr lang="en-US" sz="2200" i="1" dirty="0"/>
              <a:t>B.</a:t>
            </a:r>
          </a:p>
          <a:p>
            <a:pPr algn="ctr"/>
            <a:r>
              <a:rPr lang="en-US" sz="2200" dirty="0">
                <a:solidFill>
                  <a:srgbClr val="FF0000"/>
                </a:solidFill>
              </a:rPr>
              <a:t>Try it now</a:t>
            </a:r>
          </a:p>
          <a:p>
            <a:endParaRPr lang="en-US" sz="2200" dirty="0"/>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9" name="TextBox 18">
            <a:extLst>
              <a:ext uri="{FF2B5EF4-FFF2-40B4-BE49-F238E27FC236}">
                <a16:creationId xmlns:a16="http://schemas.microsoft.com/office/drawing/2014/main" id="{B3C8542F-5EB4-1D49-A45B-30699089A8A3}"/>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0" name="TextBox 19">
            <a:extLst>
              <a:ext uri="{FF2B5EF4-FFF2-40B4-BE49-F238E27FC236}">
                <a16:creationId xmlns:a16="http://schemas.microsoft.com/office/drawing/2014/main" id="{5D6B2585-0761-1F43-86F1-A6043430BE9B}"/>
              </a:ext>
            </a:extLst>
          </p:cNvPr>
          <p:cNvSpPr txBox="1"/>
          <p:nvPr/>
        </p:nvSpPr>
        <p:spPr>
          <a:xfrm>
            <a:off x="204778" y="3058436"/>
            <a:ext cx="8697664" cy="400110"/>
          </a:xfrm>
          <a:prstGeom prst="rect">
            <a:avLst/>
          </a:prstGeom>
          <a:noFill/>
        </p:spPr>
        <p:txBody>
          <a:bodyPr wrap="square" rtlCol="0">
            <a:spAutoFit/>
          </a:bodyPr>
          <a:lstStyle/>
          <a:p>
            <a:r>
              <a:rPr lang="en-US" sz="2000" dirty="0"/>
              <a:t>You should have found that now we can express the two terms as:</a:t>
            </a:r>
          </a:p>
        </p:txBody>
      </p:sp>
      <p:pic>
        <p:nvPicPr>
          <p:cNvPr id="5" name="Picture 4">
            <a:extLst>
              <a:ext uri="{FF2B5EF4-FFF2-40B4-BE49-F238E27FC236}">
                <a16:creationId xmlns:a16="http://schemas.microsoft.com/office/drawing/2014/main" id="{E1A4F59F-F911-1349-B399-922B0A6B5379}"/>
              </a:ext>
            </a:extLst>
          </p:cNvPr>
          <p:cNvPicPr>
            <a:picLocks noChangeAspect="1"/>
          </p:cNvPicPr>
          <p:nvPr/>
        </p:nvPicPr>
        <p:blipFill>
          <a:blip r:embed="rId4"/>
          <a:stretch>
            <a:fillRect/>
          </a:stretch>
        </p:blipFill>
        <p:spPr>
          <a:xfrm>
            <a:off x="480785" y="1906691"/>
            <a:ext cx="3492500" cy="381000"/>
          </a:xfrm>
          <a:prstGeom prst="rect">
            <a:avLst/>
          </a:prstGeom>
        </p:spPr>
      </p:pic>
      <p:pic>
        <p:nvPicPr>
          <p:cNvPr id="14" name="Picture 13">
            <a:extLst>
              <a:ext uri="{FF2B5EF4-FFF2-40B4-BE49-F238E27FC236}">
                <a16:creationId xmlns:a16="http://schemas.microsoft.com/office/drawing/2014/main" id="{7B8F6145-5E1B-6940-B34E-C8C90360C821}"/>
              </a:ext>
            </a:extLst>
          </p:cNvPr>
          <p:cNvPicPr>
            <a:picLocks noChangeAspect="1"/>
          </p:cNvPicPr>
          <p:nvPr/>
        </p:nvPicPr>
        <p:blipFill>
          <a:blip r:embed="rId5"/>
          <a:stretch>
            <a:fillRect/>
          </a:stretch>
        </p:blipFill>
        <p:spPr>
          <a:xfrm>
            <a:off x="468085" y="2498402"/>
            <a:ext cx="3505200" cy="381000"/>
          </a:xfrm>
          <a:prstGeom prst="rect">
            <a:avLst/>
          </a:prstGeom>
        </p:spPr>
      </p:pic>
      <p:pic>
        <p:nvPicPr>
          <p:cNvPr id="18" name="Picture 17">
            <a:extLst>
              <a:ext uri="{FF2B5EF4-FFF2-40B4-BE49-F238E27FC236}">
                <a16:creationId xmlns:a16="http://schemas.microsoft.com/office/drawing/2014/main" id="{0CE9BAF7-E3DC-5142-BD02-47355D441EAA}"/>
              </a:ext>
            </a:extLst>
          </p:cNvPr>
          <p:cNvPicPr>
            <a:picLocks noChangeAspect="1"/>
          </p:cNvPicPr>
          <p:nvPr/>
        </p:nvPicPr>
        <p:blipFill>
          <a:blip r:embed="rId6"/>
          <a:stretch>
            <a:fillRect/>
          </a:stretch>
        </p:blipFill>
        <p:spPr>
          <a:xfrm>
            <a:off x="5352534" y="1919274"/>
            <a:ext cx="1968500" cy="723900"/>
          </a:xfrm>
          <a:prstGeom prst="rect">
            <a:avLst/>
          </a:prstGeom>
        </p:spPr>
      </p:pic>
      <p:pic>
        <p:nvPicPr>
          <p:cNvPr id="7" name="Picture 6">
            <a:extLst>
              <a:ext uri="{FF2B5EF4-FFF2-40B4-BE49-F238E27FC236}">
                <a16:creationId xmlns:a16="http://schemas.microsoft.com/office/drawing/2014/main" id="{1DB755D1-C36D-624A-8BA1-C581ABC87555}"/>
              </a:ext>
            </a:extLst>
          </p:cNvPr>
          <p:cNvPicPr>
            <a:picLocks noChangeAspect="1"/>
          </p:cNvPicPr>
          <p:nvPr/>
        </p:nvPicPr>
        <p:blipFill>
          <a:blip r:embed="rId7"/>
          <a:stretch>
            <a:fillRect/>
          </a:stretch>
        </p:blipFill>
        <p:spPr>
          <a:xfrm>
            <a:off x="3608615" y="3687820"/>
            <a:ext cx="1549400" cy="381000"/>
          </a:xfrm>
          <a:prstGeom prst="rect">
            <a:avLst/>
          </a:prstGeom>
        </p:spPr>
      </p:pic>
      <p:sp>
        <p:nvSpPr>
          <p:cNvPr id="21" name="TextBox 20">
            <a:extLst>
              <a:ext uri="{FF2B5EF4-FFF2-40B4-BE49-F238E27FC236}">
                <a16:creationId xmlns:a16="http://schemas.microsoft.com/office/drawing/2014/main" id="{390544C3-0E1D-864D-809F-3EF4447C73BE}"/>
              </a:ext>
            </a:extLst>
          </p:cNvPr>
          <p:cNvSpPr txBox="1"/>
          <p:nvPr/>
        </p:nvSpPr>
        <p:spPr>
          <a:xfrm>
            <a:off x="5758520" y="4438704"/>
            <a:ext cx="2757193" cy="646331"/>
          </a:xfrm>
          <a:prstGeom prst="rect">
            <a:avLst/>
          </a:prstGeom>
          <a:noFill/>
        </p:spPr>
        <p:txBody>
          <a:bodyPr wrap="square" rtlCol="0">
            <a:spAutoFit/>
          </a:bodyPr>
          <a:lstStyle/>
          <a:p>
            <a:r>
              <a:rPr lang="en-US" sz="1800" dirty="0">
                <a:solidFill>
                  <a:srgbClr val="FF0000"/>
                </a:solidFill>
              </a:rPr>
              <a:t>We’re back at the phase velocity of light again!</a:t>
            </a:r>
          </a:p>
        </p:txBody>
      </p:sp>
      <p:pic>
        <p:nvPicPr>
          <p:cNvPr id="8" name="Picture 7">
            <a:extLst>
              <a:ext uri="{FF2B5EF4-FFF2-40B4-BE49-F238E27FC236}">
                <a16:creationId xmlns:a16="http://schemas.microsoft.com/office/drawing/2014/main" id="{C4E3B916-F957-8242-A27F-1F4E449CFA0C}"/>
              </a:ext>
            </a:extLst>
          </p:cNvPr>
          <p:cNvPicPr>
            <a:picLocks noChangeAspect="1"/>
          </p:cNvPicPr>
          <p:nvPr/>
        </p:nvPicPr>
        <p:blipFill>
          <a:blip r:embed="rId8"/>
          <a:stretch>
            <a:fillRect/>
          </a:stretch>
        </p:blipFill>
        <p:spPr>
          <a:xfrm>
            <a:off x="3702048" y="4336419"/>
            <a:ext cx="1739900" cy="850900"/>
          </a:xfrm>
          <a:prstGeom prst="rect">
            <a:avLst/>
          </a:prstGeom>
        </p:spPr>
      </p:pic>
      <p:sp>
        <p:nvSpPr>
          <p:cNvPr id="22" name="Rectangle 21">
            <a:extLst>
              <a:ext uri="{FF2B5EF4-FFF2-40B4-BE49-F238E27FC236}">
                <a16:creationId xmlns:a16="http://schemas.microsoft.com/office/drawing/2014/main" id="{4E8003F9-83CD-DF4F-A5F2-C2427012092D}"/>
              </a:ext>
            </a:extLst>
          </p:cNvPr>
          <p:cNvSpPr/>
          <p:nvPr/>
        </p:nvSpPr>
        <p:spPr>
          <a:xfrm>
            <a:off x="3523689" y="4229291"/>
            <a:ext cx="2096621" cy="114285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41731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2:</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461665"/>
          </a:xfrm>
          <a:prstGeom prst="rect">
            <a:avLst/>
          </a:prstGeom>
          <a:noFill/>
        </p:spPr>
        <p:txBody>
          <a:bodyPr wrap="square" rtlCol="0">
            <a:spAutoFit/>
          </a:bodyPr>
          <a:lstStyle/>
          <a:p>
            <a:r>
              <a:rPr lang="en-US" dirty="0"/>
              <a:t>In a vacuum, what has the smaller amplitude, </a:t>
            </a:r>
            <a:r>
              <a:rPr lang="en-US" i="1" dirty="0"/>
              <a:t>E</a:t>
            </a:r>
            <a:r>
              <a:rPr lang="en-US" dirty="0"/>
              <a:t> or </a:t>
            </a:r>
            <a:r>
              <a:rPr lang="en-US" i="1" dirty="0"/>
              <a:t>B</a:t>
            </a:r>
            <a:r>
              <a:rPr lang="en-US" dirty="0"/>
              <a:t>?</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531092"/>
            <a:ext cx="8637855" cy="1938992"/>
          </a:xfrm>
          <a:prstGeom prst="rect">
            <a:avLst/>
          </a:prstGeom>
          <a:noFill/>
        </p:spPr>
        <p:txBody>
          <a:bodyPr wrap="square" rtlCol="0">
            <a:spAutoFit/>
          </a:bodyPr>
          <a:lstStyle/>
          <a:p>
            <a:pPr marL="457200" indent="-457200">
              <a:buAutoNum type="alphaUcParenR"/>
            </a:pPr>
            <a:r>
              <a:rPr lang="en-US" dirty="0"/>
              <a:t>Electric field</a:t>
            </a:r>
          </a:p>
          <a:p>
            <a:pPr marL="457200" indent="-457200">
              <a:buAutoNum type="alphaUcParenR"/>
            </a:pPr>
            <a:endParaRPr lang="en-US" dirty="0"/>
          </a:p>
          <a:p>
            <a:pPr marL="457200" indent="-457200">
              <a:buAutoNum type="alphaUcParenR"/>
            </a:pPr>
            <a:r>
              <a:rPr lang="en-US" dirty="0"/>
              <a:t>Magnetic field</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3E5EAB79-92D1-EE40-B120-C06F51EF6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318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transport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4986" y="894997"/>
            <a:ext cx="4031809" cy="1323439"/>
          </a:xfrm>
          <a:prstGeom prst="rect">
            <a:avLst/>
          </a:prstGeom>
          <a:noFill/>
        </p:spPr>
        <p:txBody>
          <a:bodyPr wrap="square" rtlCol="0">
            <a:spAutoFit/>
          </a:bodyPr>
          <a:lstStyle/>
          <a:p>
            <a:r>
              <a:rPr lang="en-US" sz="2000" dirty="0"/>
              <a:t>From interactions with transverse waves, we know that they can transport energy through a medium without moving matter.</a:t>
            </a:r>
          </a:p>
        </p:txBody>
      </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3" name="Online Media 2" descr="Transverse wave using slinky coil">
            <a:hlinkClick r:id="" action="ppaction://media"/>
            <a:extLst>
              <a:ext uri="{FF2B5EF4-FFF2-40B4-BE49-F238E27FC236}">
                <a16:creationId xmlns:a16="http://schemas.microsoft.com/office/drawing/2014/main" id="{1B5780CA-BA2C-A947-8971-65E88E15B268}"/>
              </a:ext>
            </a:extLst>
          </p:cNvPr>
          <p:cNvPicPr>
            <a:picLocks noRot="1" noChangeAspect="1"/>
          </p:cNvPicPr>
          <p:nvPr>
            <a:videoFile r:link="rId1"/>
          </p:nvPr>
        </p:nvPicPr>
        <p:blipFill>
          <a:blip r:embed="rId5"/>
          <a:stretch>
            <a:fillRect/>
          </a:stretch>
        </p:blipFill>
        <p:spPr>
          <a:xfrm>
            <a:off x="4226795" y="816285"/>
            <a:ext cx="4444765" cy="2511292"/>
          </a:xfrm>
          <a:prstGeom prst="rect">
            <a:avLst/>
          </a:prstGeom>
        </p:spPr>
      </p:pic>
      <p:sp>
        <p:nvSpPr>
          <p:cNvPr id="11" name="TextBox 10">
            <a:extLst>
              <a:ext uri="{FF2B5EF4-FFF2-40B4-BE49-F238E27FC236}">
                <a16:creationId xmlns:a16="http://schemas.microsoft.com/office/drawing/2014/main" id="{97E2A816-4305-284A-B570-C612AA846135}"/>
              </a:ext>
            </a:extLst>
          </p:cNvPr>
          <p:cNvSpPr txBox="1"/>
          <p:nvPr/>
        </p:nvSpPr>
        <p:spPr>
          <a:xfrm>
            <a:off x="194986" y="3663837"/>
            <a:ext cx="8597023" cy="2554545"/>
          </a:xfrm>
          <a:prstGeom prst="rect">
            <a:avLst/>
          </a:prstGeom>
          <a:noFill/>
        </p:spPr>
        <p:txBody>
          <a:bodyPr wrap="square" rtlCol="0">
            <a:spAutoFit/>
          </a:bodyPr>
          <a:lstStyle/>
          <a:p>
            <a:r>
              <a:rPr lang="en-US" sz="2000" dirty="0"/>
              <a:t>But light doesn’t have to propagate in a medium, and yet we know from our daily interactions with light that energy can be transported by electromagnetic waves.</a:t>
            </a:r>
          </a:p>
          <a:p>
            <a:endParaRPr lang="en-US" sz="2000" dirty="0"/>
          </a:p>
          <a:p>
            <a:r>
              <a:rPr lang="en-US" sz="2000" dirty="0"/>
              <a:t>From the quantum model of light we know how much energy is associated with each photon but how can we determine the energy transported by a continuous wave of light by electric and magnetic fields that aren’t even pointing the right way.</a:t>
            </a:r>
          </a:p>
          <a:p>
            <a:endParaRPr lang="en-US" sz="2000" dirty="0"/>
          </a:p>
        </p:txBody>
      </p:sp>
      <p:sp>
        <p:nvSpPr>
          <p:cNvPr id="12" name="TextBox 11">
            <a:extLst>
              <a:ext uri="{FF2B5EF4-FFF2-40B4-BE49-F238E27FC236}">
                <a16:creationId xmlns:a16="http://schemas.microsoft.com/office/drawing/2014/main" id="{C81EDF5D-911A-D54A-8E97-B58D6B934EC2}"/>
              </a:ext>
            </a:extLst>
          </p:cNvPr>
          <p:cNvSpPr txBox="1"/>
          <p:nvPr/>
        </p:nvSpPr>
        <p:spPr>
          <a:xfrm>
            <a:off x="1422449" y="2816383"/>
            <a:ext cx="2804346" cy="584775"/>
          </a:xfrm>
          <a:prstGeom prst="rect">
            <a:avLst/>
          </a:prstGeom>
          <a:noFill/>
        </p:spPr>
        <p:txBody>
          <a:bodyPr wrap="square" rtlCol="0">
            <a:spAutoFit/>
          </a:bodyPr>
          <a:lstStyle/>
          <a:p>
            <a:pPr algn="r"/>
            <a:r>
              <a:rPr lang="en-US" sz="1600" dirty="0"/>
              <a:t>From </a:t>
            </a:r>
            <a:r>
              <a:rPr lang="en-US" sz="1600" dirty="0" err="1"/>
              <a:t>Youtube</a:t>
            </a:r>
            <a:r>
              <a:rPr lang="en-US" sz="1600" dirty="0"/>
              <a:t>: Transverse wave using a slinky</a:t>
            </a:r>
          </a:p>
        </p:txBody>
      </p:sp>
    </p:spTree>
    <p:extLst>
      <p:ext uri="{BB962C8B-B14F-4D97-AF65-F5344CB8AC3E}">
        <p14:creationId xmlns:p14="http://schemas.microsoft.com/office/powerpoint/2010/main" val="3029451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0B9717E3-6649-244F-9EA4-3A4A92418679}"/>
              </a:ext>
            </a:extLst>
          </p:cNvPr>
          <p:cNvSpPr/>
          <p:nvPr/>
        </p:nvSpPr>
        <p:spPr>
          <a:xfrm>
            <a:off x="719231" y="2178782"/>
            <a:ext cx="7705537" cy="1599147"/>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stored in fields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4986" y="899131"/>
            <a:ext cx="8677553" cy="769441"/>
          </a:xfrm>
          <a:prstGeom prst="rect">
            <a:avLst/>
          </a:prstGeom>
          <a:noFill/>
        </p:spPr>
        <p:txBody>
          <a:bodyPr wrap="square" rtlCol="0">
            <a:spAutoFit/>
          </a:bodyPr>
          <a:lstStyle/>
          <a:p>
            <a:r>
              <a:rPr lang="en-US" sz="2200" dirty="0"/>
              <a:t>We know from our work with circuits that energy can be stored in electric and magnetic fields using capacitors and inductors. </a:t>
            </a: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4" name="TextBox 23">
            <a:extLst>
              <a:ext uri="{FF2B5EF4-FFF2-40B4-BE49-F238E27FC236}">
                <a16:creationId xmlns:a16="http://schemas.microsoft.com/office/drawing/2014/main" id="{B0470C2B-DD75-734A-BFE6-B78E0AA93FFB}"/>
              </a:ext>
            </a:extLst>
          </p:cNvPr>
          <p:cNvSpPr txBox="1"/>
          <p:nvPr/>
        </p:nvSpPr>
        <p:spPr>
          <a:xfrm>
            <a:off x="921058" y="2420539"/>
            <a:ext cx="8626968" cy="430887"/>
          </a:xfrm>
          <a:prstGeom prst="rect">
            <a:avLst/>
          </a:prstGeom>
          <a:noFill/>
        </p:spPr>
        <p:txBody>
          <a:bodyPr wrap="square" rtlCol="0">
            <a:spAutoFit/>
          </a:bodyPr>
          <a:lstStyle/>
          <a:p>
            <a:r>
              <a:rPr lang="en-US" sz="2200" dirty="0"/>
              <a:t>Energy of electric field in a simple capacitor:</a:t>
            </a:r>
          </a:p>
        </p:txBody>
      </p:sp>
      <p:pic>
        <p:nvPicPr>
          <p:cNvPr id="28" name="Picture 27">
            <a:extLst>
              <a:ext uri="{FF2B5EF4-FFF2-40B4-BE49-F238E27FC236}">
                <a16:creationId xmlns:a16="http://schemas.microsoft.com/office/drawing/2014/main" id="{A0C112C8-F6F2-964B-A440-8A84F3B3120D}"/>
              </a:ext>
            </a:extLst>
          </p:cNvPr>
          <p:cNvPicPr>
            <a:picLocks noChangeAspect="1"/>
          </p:cNvPicPr>
          <p:nvPr/>
        </p:nvPicPr>
        <p:blipFill>
          <a:blip r:embed="rId4"/>
          <a:stretch>
            <a:fillRect/>
          </a:stretch>
        </p:blipFill>
        <p:spPr>
          <a:xfrm>
            <a:off x="6790193" y="2269965"/>
            <a:ext cx="1308100" cy="571500"/>
          </a:xfrm>
          <a:prstGeom prst="rect">
            <a:avLst/>
          </a:prstGeom>
          <a:ln>
            <a:noFill/>
          </a:ln>
        </p:spPr>
      </p:pic>
      <p:sp>
        <p:nvSpPr>
          <p:cNvPr id="23" name="TextBox 22">
            <a:extLst>
              <a:ext uri="{FF2B5EF4-FFF2-40B4-BE49-F238E27FC236}">
                <a16:creationId xmlns:a16="http://schemas.microsoft.com/office/drawing/2014/main" id="{09AE034C-5595-4E48-B1AC-344826A358F8}"/>
              </a:ext>
            </a:extLst>
          </p:cNvPr>
          <p:cNvSpPr txBox="1"/>
          <p:nvPr/>
        </p:nvSpPr>
        <p:spPr>
          <a:xfrm>
            <a:off x="895167" y="3148680"/>
            <a:ext cx="8626968" cy="430887"/>
          </a:xfrm>
          <a:prstGeom prst="rect">
            <a:avLst/>
          </a:prstGeom>
          <a:noFill/>
        </p:spPr>
        <p:txBody>
          <a:bodyPr wrap="square" rtlCol="0">
            <a:spAutoFit/>
          </a:bodyPr>
          <a:lstStyle/>
          <a:p>
            <a:r>
              <a:rPr lang="en-US" sz="2200" dirty="0"/>
              <a:t>Energy of electric field in a simple inductor:</a:t>
            </a:r>
          </a:p>
        </p:txBody>
      </p:sp>
      <p:pic>
        <p:nvPicPr>
          <p:cNvPr id="25" name="Picture 24">
            <a:extLst>
              <a:ext uri="{FF2B5EF4-FFF2-40B4-BE49-F238E27FC236}">
                <a16:creationId xmlns:a16="http://schemas.microsoft.com/office/drawing/2014/main" id="{BF321559-C08B-F040-996C-E9DC97ECFDB5}"/>
              </a:ext>
            </a:extLst>
          </p:cNvPr>
          <p:cNvPicPr>
            <a:picLocks noChangeAspect="1"/>
          </p:cNvPicPr>
          <p:nvPr/>
        </p:nvPicPr>
        <p:blipFill>
          <a:blip r:embed="rId5"/>
          <a:stretch>
            <a:fillRect/>
          </a:stretch>
        </p:blipFill>
        <p:spPr>
          <a:xfrm>
            <a:off x="6771143" y="3028095"/>
            <a:ext cx="1168400" cy="622300"/>
          </a:xfrm>
          <a:prstGeom prst="rect">
            <a:avLst/>
          </a:prstGeom>
        </p:spPr>
      </p:pic>
      <p:sp>
        <p:nvSpPr>
          <p:cNvPr id="29" name="TextBox 28">
            <a:extLst>
              <a:ext uri="{FF2B5EF4-FFF2-40B4-BE49-F238E27FC236}">
                <a16:creationId xmlns:a16="http://schemas.microsoft.com/office/drawing/2014/main" id="{393C850D-D6AC-624C-BC29-7F2AE68FEE78}"/>
              </a:ext>
            </a:extLst>
          </p:cNvPr>
          <p:cNvSpPr txBox="1"/>
          <p:nvPr/>
        </p:nvSpPr>
        <p:spPr>
          <a:xfrm>
            <a:off x="240762" y="4216831"/>
            <a:ext cx="8677553" cy="1785104"/>
          </a:xfrm>
          <a:prstGeom prst="rect">
            <a:avLst/>
          </a:prstGeom>
          <a:noFill/>
        </p:spPr>
        <p:txBody>
          <a:bodyPr wrap="square" rtlCol="0">
            <a:spAutoFit/>
          </a:bodyPr>
          <a:lstStyle/>
          <a:p>
            <a:r>
              <a:rPr lang="en-US" sz="2200" dirty="0"/>
              <a:t>Often it’s more useful to have a value for energy density as then we can determine how that would scale for different systems.</a:t>
            </a:r>
          </a:p>
          <a:p>
            <a:endParaRPr lang="en-US" sz="2200" dirty="0"/>
          </a:p>
          <a:p>
            <a:r>
              <a:rPr lang="en-US" sz="2200" dirty="0"/>
              <a:t>For electric fields in a parallel plate capacitor we can convert our energy stored to an energy density of electric field using Gauss’ law.</a:t>
            </a:r>
          </a:p>
        </p:txBody>
      </p:sp>
    </p:spTree>
    <p:extLst>
      <p:ext uri="{BB962C8B-B14F-4D97-AF65-F5344CB8AC3E}">
        <p14:creationId xmlns:p14="http://schemas.microsoft.com/office/powerpoint/2010/main" val="1216806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2E24A79-1C14-B549-97D2-656A1142C284}"/>
              </a:ext>
            </a:extLst>
          </p:cNvPr>
          <p:cNvSpPr txBox="1"/>
          <p:nvPr/>
        </p:nvSpPr>
        <p:spPr>
          <a:xfrm>
            <a:off x="236143" y="3358075"/>
            <a:ext cx="8675369" cy="769441"/>
          </a:xfrm>
          <a:prstGeom prst="rect">
            <a:avLst/>
          </a:prstGeom>
          <a:noFill/>
        </p:spPr>
        <p:txBody>
          <a:bodyPr wrap="square" rtlCol="0">
            <a:spAutoFit/>
          </a:bodyPr>
          <a:lstStyle/>
          <a:p>
            <a:r>
              <a:rPr lang="en-US" sz="2200" dirty="0"/>
              <a:t>Substituting these into the expression for energy stored in the capacitor field: </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stored in fields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1" name="TextBox 10">
            <a:extLst>
              <a:ext uri="{FF2B5EF4-FFF2-40B4-BE49-F238E27FC236}">
                <a16:creationId xmlns:a16="http://schemas.microsoft.com/office/drawing/2014/main" id="{B60B7A72-FECB-9442-86FE-606EADB5CF09}"/>
              </a:ext>
            </a:extLst>
          </p:cNvPr>
          <p:cNvSpPr txBox="1"/>
          <p:nvPr/>
        </p:nvSpPr>
        <p:spPr>
          <a:xfrm>
            <a:off x="223739" y="5247110"/>
            <a:ext cx="5208898" cy="769441"/>
          </a:xfrm>
          <a:prstGeom prst="rect">
            <a:avLst/>
          </a:prstGeom>
          <a:noFill/>
        </p:spPr>
        <p:txBody>
          <a:bodyPr wrap="square" rtlCol="0">
            <a:spAutoFit/>
          </a:bodyPr>
          <a:lstStyle/>
          <a:p>
            <a:r>
              <a:rPr lang="en-US" sz="2200" dirty="0"/>
              <a:t>Energy density of electric field in a vacuum capacitor is therefore:</a:t>
            </a:r>
          </a:p>
        </p:txBody>
      </p:sp>
      <p:pic>
        <p:nvPicPr>
          <p:cNvPr id="8" name="Picture 7">
            <a:extLst>
              <a:ext uri="{FF2B5EF4-FFF2-40B4-BE49-F238E27FC236}">
                <a16:creationId xmlns:a16="http://schemas.microsoft.com/office/drawing/2014/main" id="{C8F02F30-C5D6-4F42-ADC5-A5B4DDFF303E}"/>
              </a:ext>
            </a:extLst>
          </p:cNvPr>
          <p:cNvPicPr>
            <a:picLocks noChangeAspect="1"/>
          </p:cNvPicPr>
          <p:nvPr/>
        </p:nvPicPr>
        <p:blipFill>
          <a:blip r:embed="rId4"/>
          <a:stretch>
            <a:fillRect/>
          </a:stretch>
        </p:blipFill>
        <p:spPr>
          <a:xfrm>
            <a:off x="5691616" y="5224857"/>
            <a:ext cx="1485900" cy="673100"/>
          </a:xfrm>
          <a:prstGeom prst="rect">
            <a:avLst/>
          </a:prstGeom>
          <a:ln>
            <a:solidFill>
              <a:srgbClr val="FF0000"/>
            </a:solidFill>
          </a:ln>
        </p:spPr>
      </p:pic>
      <p:pic>
        <p:nvPicPr>
          <p:cNvPr id="5" name="Picture 4" descr="Diagram&#10;&#10;Description automatically generated">
            <a:extLst>
              <a:ext uri="{FF2B5EF4-FFF2-40B4-BE49-F238E27FC236}">
                <a16:creationId xmlns:a16="http://schemas.microsoft.com/office/drawing/2014/main" id="{772A2348-BA0B-014A-B18D-E78A8462C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59" y="905453"/>
            <a:ext cx="4006849" cy="2133600"/>
          </a:xfrm>
          <a:prstGeom prst="rect">
            <a:avLst/>
          </a:prstGeom>
        </p:spPr>
      </p:pic>
      <p:sp>
        <p:nvSpPr>
          <p:cNvPr id="26" name="TextBox 25">
            <a:extLst>
              <a:ext uri="{FF2B5EF4-FFF2-40B4-BE49-F238E27FC236}">
                <a16:creationId xmlns:a16="http://schemas.microsoft.com/office/drawing/2014/main" id="{CE9E135F-9537-A041-A19F-ECB71693AB24}"/>
              </a:ext>
            </a:extLst>
          </p:cNvPr>
          <p:cNvSpPr txBox="1"/>
          <p:nvPr/>
        </p:nvSpPr>
        <p:spPr>
          <a:xfrm>
            <a:off x="232488" y="3011373"/>
            <a:ext cx="3516229" cy="338554"/>
          </a:xfrm>
          <a:prstGeom prst="rect">
            <a:avLst/>
          </a:prstGeom>
          <a:noFill/>
        </p:spPr>
        <p:txBody>
          <a:bodyPr wrap="square" rtlCol="0">
            <a:spAutoFit/>
          </a:bodyPr>
          <a:lstStyle/>
          <a:p>
            <a:r>
              <a:rPr lang="en-US" sz="1600" dirty="0"/>
              <a:t>From Dr. C. L. Davis, Uni. Louisville</a:t>
            </a:r>
          </a:p>
        </p:txBody>
      </p:sp>
      <p:pic>
        <p:nvPicPr>
          <p:cNvPr id="19" name="Picture 18">
            <a:extLst>
              <a:ext uri="{FF2B5EF4-FFF2-40B4-BE49-F238E27FC236}">
                <a16:creationId xmlns:a16="http://schemas.microsoft.com/office/drawing/2014/main" id="{5F0EB337-278E-9849-9701-B55E6C66B1B1}"/>
              </a:ext>
            </a:extLst>
          </p:cNvPr>
          <p:cNvPicPr>
            <a:picLocks noChangeAspect="1"/>
          </p:cNvPicPr>
          <p:nvPr/>
        </p:nvPicPr>
        <p:blipFill>
          <a:blip r:embed="rId6"/>
          <a:stretch>
            <a:fillRect/>
          </a:stretch>
        </p:blipFill>
        <p:spPr>
          <a:xfrm>
            <a:off x="296895" y="4326341"/>
            <a:ext cx="1308100" cy="571500"/>
          </a:xfrm>
          <a:prstGeom prst="rect">
            <a:avLst/>
          </a:prstGeom>
          <a:ln>
            <a:noFill/>
          </a:ln>
        </p:spPr>
      </p:pic>
      <p:pic>
        <p:nvPicPr>
          <p:cNvPr id="20" name="Picture 19">
            <a:extLst>
              <a:ext uri="{FF2B5EF4-FFF2-40B4-BE49-F238E27FC236}">
                <a16:creationId xmlns:a16="http://schemas.microsoft.com/office/drawing/2014/main" id="{FA0E6B9E-214B-7D48-99B1-1F2484C2DCC6}"/>
              </a:ext>
            </a:extLst>
          </p:cNvPr>
          <p:cNvPicPr>
            <a:picLocks noChangeAspect="1"/>
          </p:cNvPicPr>
          <p:nvPr/>
        </p:nvPicPr>
        <p:blipFill>
          <a:blip r:embed="rId7"/>
          <a:stretch>
            <a:fillRect/>
          </a:stretch>
        </p:blipFill>
        <p:spPr>
          <a:xfrm>
            <a:off x="7137117" y="1166176"/>
            <a:ext cx="1130300" cy="241300"/>
          </a:xfrm>
          <a:prstGeom prst="rect">
            <a:avLst/>
          </a:prstGeom>
        </p:spPr>
      </p:pic>
      <p:pic>
        <p:nvPicPr>
          <p:cNvPr id="30" name="Picture 29">
            <a:extLst>
              <a:ext uri="{FF2B5EF4-FFF2-40B4-BE49-F238E27FC236}">
                <a16:creationId xmlns:a16="http://schemas.microsoft.com/office/drawing/2014/main" id="{DB00E428-ABA7-8844-8B73-E42D90B2892D}"/>
              </a:ext>
            </a:extLst>
          </p:cNvPr>
          <p:cNvPicPr>
            <a:picLocks noChangeAspect="1"/>
          </p:cNvPicPr>
          <p:nvPr/>
        </p:nvPicPr>
        <p:blipFill>
          <a:blip r:embed="rId8"/>
          <a:stretch>
            <a:fillRect/>
          </a:stretch>
        </p:blipFill>
        <p:spPr>
          <a:xfrm>
            <a:off x="4638887" y="1023821"/>
            <a:ext cx="1587500" cy="571500"/>
          </a:xfrm>
          <a:prstGeom prst="rect">
            <a:avLst/>
          </a:prstGeom>
        </p:spPr>
      </p:pic>
      <p:pic>
        <p:nvPicPr>
          <p:cNvPr id="31" name="Picture 30">
            <a:extLst>
              <a:ext uri="{FF2B5EF4-FFF2-40B4-BE49-F238E27FC236}">
                <a16:creationId xmlns:a16="http://schemas.microsoft.com/office/drawing/2014/main" id="{6DA85DF1-8DF3-A540-91C2-C775A323E15F}"/>
              </a:ext>
            </a:extLst>
          </p:cNvPr>
          <p:cNvPicPr>
            <a:picLocks noChangeAspect="1"/>
          </p:cNvPicPr>
          <p:nvPr/>
        </p:nvPicPr>
        <p:blipFill>
          <a:blip r:embed="rId9"/>
          <a:stretch>
            <a:fillRect/>
          </a:stretch>
        </p:blipFill>
        <p:spPr>
          <a:xfrm>
            <a:off x="4638887" y="2145103"/>
            <a:ext cx="1143000" cy="266700"/>
          </a:xfrm>
          <a:prstGeom prst="rect">
            <a:avLst/>
          </a:prstGeom>
        </p:spPr>
      </p:pic>
      <p:pic>
        <p:nvPicPr>
          <p:cNvPr id="32" name="Picture 31">
            <a:extLst>
              <a:ext uri="{FF2B5EF4-FFF2-40B4-BE49-F238E27FC236}">
                <a16:creationId xmlns:a16="http://schemas.microsoft.com/office/drawing/2014/main" id="{81B2156F-9D19-FF44-9506-0B1B917E96D9}"/>
              </a:ext>
            </a:extLst>
          </p:cNvPr>
          <p:cNvPicPr>
            <a:picLocks noChangeAspect="1"/>
          </p:cNvPicPr>
          <p:nvPr/>
        </p:nvPicPr>
        <p:blipFill>
          <a:blip r:embed="rId10"/>
          <a:stretch>
            <a:fillRect/>
          </a:stretch>
        </p:blipFill>
        <p:spPr>
          <a:xfrm>
            <a:off x="7137117" y="2183203"/>
            <a:ext cx="876300" cy="190500"/>
          </a:xfrm>
          <a:prstGeom prst="rect">
            <a:avLst/>
          </a:prstGeom>
        </p:spPr>
      </p:pic>
      <p:cxnSp>
        <p:nvCxnSpPr>
          <p:cNvPr id="34" name="Straight Arrow Connector 33">
            <a:extLst>
              <a:ext uri="{FF2B5EF4-FFF2-40B4-BE49-F238E27FC236}">
                <a16:creationId xmlns:a16="http://schemas.microsoft.com/office/drawing/2014/main" id="{07ADA178-E330-3B4A-B129-FED37A6AA405}"/>
              </a:ext>
            </a:extLst>
          </p:cNvPr>
          <p:cNvCxnSpPr>
            <a:cxnSpLocks/>
          </p:cNvCxnSpPr>
          <p:nvPr/>
        </p:nvCxnSpPr>
        <p:spPr bwMode="auto">
          <a:xfrm>
            <a:off x="6499945" y="1301004"/>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6B2A24FC-0F61-0343-A558-A1933E8CC1F7}"/>
              </a:ext>
            </a:extLst>
          </p:cNvPr>
          <p:cNvCxnSpPr>
            <a:cxnSpLocks/>
          </p:cNvCxnSpPr>
          <p:nvPr/>
        </p:nvCxnSpPr>
        <p:spPr bwMode="auto">
          <a:xfrm>
            <a:off x="6281003" y="2281337"/>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C6EECD2A-D904-1548-876F-92B05AB24D51}"/>
              </a:ext>
            </a:extLst>
          </p:cNvPr>
          <p:cNvCxnSpPr>
            <a:cxnSpLocks/>
          </p:cNvCxnSpPr>
          <p:nvPr/>
        </p:nvCxnSpPr>
        <p:spPr bwMode="auto">
          <a:xfrm>
            <a:off x="1883495" y="4612206"/>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38" name="Picture 37">
            <a:extLst>
              <a:ext uri="{FF2B5EF4-FFF2-40B4-BE49-F238E27FC236}">
                <a16:creationId xmlns:a16="http://schemas.microsoft.com/office/drawing/2014/main" id="{55C9C9BC-C7B5-4E4E-A5F0-D537AF778D2D}"/>
              </a:ext>
            </a:extLst>
          </p:cNvPr>
          <p:cNvPicPr>
            <a:picLocks noChangeAspect="1"/>
          </p:cNvPicPr>
          <p:nvPr/>
        </p:nvPicPr>
        <p:blipFill>
          <a:blip r:embed="rId11"/>
          <a:stretch>
            <a:fillRect/>
          </a:stretch>
        </p:blipFill>
        <p:spPr>
          <a:xfrm>
            <a:off x="2498937" y="4326341"/>
            <a:ext cx="1905000" cy="520700"/>
          </a:xfrm>
          <a:prstGeom prst="rect">
            <a:avLst/>
          </a:prstGeom>
        </p:spPr>
      </p:pic>
      <p:pic>
        <p:nvPicPr>
          <p:cNvPr id="39" name="Picture 38">
            <a:extLst>
              <a:ext uri="{FF2B5EF4-FFF2-40B4-BE49-F238E27FC236}">
                <a16:creationId xmlns:a16="http://schemas.microsoft.com/office/drawing/2014/main" id="{D2CED3AE-E95E-3C48-B549-7FF07F16A647}"/>
              </a:ext>
            </a:extLst>
          </p:cNvPr>
          <p:cNvPicPr>
            <a:picLocks noChangeAspect="1"/>
          </p:cNvPicPr>
          <p:nvPr/>
        </p:nvPicPr>
        <p:blipFill>
          <a:blip r:embed="rId12"/>
          <a:stretch>
            <a:fillRect/>
          </a:stretch>
        </p:blipFill>
        <p:spPr>
          <a:xfrm>
            <a:off x="4975437" y="4285376"/>
            <a:ext cx="1612900" cy="558800"/>
          </a:xfrm>
          <a:prstGeom prst="rect">
            <a:avLst/>
          </a:prstGeom>
        </p:spPr>
      </p:pic>
      <p:sp>
        <p:nvSpPr>
          <p:cNvPr id="40" name="TextBox 39">
            <a:extLst>
              <a:ext uri="{FF2B5EF4-FFF2-40B4-BE49-F238E27FC236}">
                <a16:creationId xmlns:a16="http://schemas.microsoft.com/office/drawing/2014/main" id="{A6C63B68-06B6-054A-BDD6-BA8AD1DCDC8F}"/>
              </a:ext>
            </a:extLst>
          </p:cNvPr>
          <p:cNvSpPr txBox="1"/>
          <p:nvPr/>
        </p:nvSpPr>
        <p:spPr>
          <a:xfrm>
            <a:off x="7060917" y="4232773"/>
            <a:ext cx="1905000" cy="646331"/>
          </a:xfrm>
          <a:prstGeom prst="rect">
            <a:avLst/>
          </a:prstGeom>
          <a:noFill/>
        </p:spPr>
        <p:txBody>
          <a:bodyPr wrap="square" rtlCol="0">
            <a:spAutoFit/>
          </a:bodyPr>
          <a:lstStyle/>
          <a:p>
            <a:r>
              <a:rPr lang="en-US" sz="1800" dirty="0">
                <a:solidFill>
                  <a:srgbClr val="FF0000"/>
                </a:solidFill>
              </a:rPr>
              <a:t>Volume occupied by the field</a:t>
            </a:r>
          </a:p>
        </p:txBody>
      </p:sp>
      <p:sp>
        <p:nvSpPr>
          <p:cNvPr id="41" name="Rounded Rectangle 40">
            <a:extLst>
              <a:ext uri="{FF2B5EF4-FFF2-40B4-BE49-F238E27FC236}">
                <a16:creationId xmlns:a16="http://schemas.microsoft.com/office/drawing/2014/main" id="{63D92C77-5230-BE46-B93E-7B449449BE4F}"/>
              </a:ext>
            </a:extLst>
          </p:cNvPr>
          <p:cNvSpPr/>
          <p:nvPr/>
        </p:nvSpPr>
        <p:spPr>
          <a:xfrm>
            <a:off x="6150245" y="4446538"/>
            <a:ext cx="568642" cy="297246"/>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ectangle 28">
            <a:extLst>
              <a:ext uri="{FF2B5EF4-FFF2-40B4-BE49-F238E27FC236}">
                <a16:creationId xmlns:a16="http://schemas.microsoft.com/office/drawing/2014/main" id="{A8942108-33BF-EA41-A0EF-2120C737057F}"/>
              </a:ext>
            </a:extLst>
          </p:cNvPr>
          <p:cNvSpPr/>
          <p:nvPr/>
        </p:nvSpPr>
        <p:spPr>
          <a:xfrm>
            <a:off x="5540027" y="5015141"/>
            <a:ext cx="1803166" cy="1086892"/>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3926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stored in fields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2" name="TextBox 11">
            <a:extLst>
              <a:ext uri="{FF2B5EF4-FFF2-40B4-BE49-F238E27FC236}">
                <a16:creationId xmlns:a16="http://schemas.microsoft.com/office/drawing/2014/main" id="{96F723AA-3224-B942-93A6-DF077BC87086}"/>
              </a:ext>
            </a:extLst>
          </p:cNvPr>
          <p:cNvSpPr txBox="1"/>
          <p:nvPr/>
        </p:nvSpPr>
        <p:spPr>
          <a:xfrm>
            <a:off x="324058" y="5223623"/>
            <a:ext cx="4102633" cy="769441"/>
          </a:xfrm>
          <a:prstGeom prst="rect">
            <a:avLst/>
          </a:prstGeom>
          <a:noFill/>
        </p:spPr>
        <p:txBody>
          <a:bodyPr wrap="square" rtlCol="0">
            <a:spAutoFit/>
          </a:bodyPr>
          <a:lstStyle/>
          <a:p>
            <a:r>
              <a:rPr lang="en-US" sz="2200" dirty="0"/>
              <a:t>Energy density of magnetic field in a solenoid:</a:t>
            </a:r>
          </a:p>
        </p:txBody>
      </p:sp>
      <p:pic>
        <p:nvPicPr>
          <p:cNvPr id="7" name="Picture 6">
            <a:extLst>
              <a:ext uri="{FF2B5EF4-FFF2-40B4-BE49-F238E27FC236}">
                <a16:creationId xmlns:a16="http://schemas.microsoft.com/office/drawing/2014/main" id="{66F2132B-F504-6E40-8F7A-67ED7405E8B3}"/>
              </a:ext>
            </a:extLst>
          </p:cNvPr>
          <p:cNvPicPr>
            <a:picLocks noChangeAspect="1"/>
          </p:cNvPicPr>
          <p:nvPr/>
        </p:nvPicPr>
        <p:blipFill>
          <a:blip r:embed="rId4"/>
          <a:stretch>
            <a:fillRect/>
          </a:stretch>
        </p:blipFill>
        <p:spPr>
          <a:xfrm>
            <a:off x="4628883" y="5282672"/>
            <a:ext cx="1320800" cy="736600"/>
          </a:xfrm>
          <a:prstGeom prst="rect">
            <a:avLst/>
          </a:prstGeom>
          <a:ln>
            <a:solidFill>
              <a:srgbClr val="FF0000"/>
            </a:solidFill>
          </a:ln>
        </p:spPr>
      </p:pic>
      <p:sp>
        <p:nvSpPr>
          <p:cNvPr id="26" name="TextBox 25">
            <a:extLst>
              <a:ext uri="{FF2B5EF4-FFF2-40B4-BE49-F238E27FC236}">
                <a16:creationId xmlns:a16="http://schemas.microsoft.com/office/drawing/2014/main" id="{4521682E-C49E-9D4D-8D0A-0FCCD927DB35}"/>
              </a:ext>
            </a:extLst>
          </p:cNvPr>
          <p:cNvSpPr txBox="1"/>
          <p:nvPr/>
        </p:nvSpPr>
        <p:spPr>
          <a:xfrm>
            <a:off x="108305" y="4078662"/>
            <a:ext cx="2928934" cy="1015663"/>
          </a:xfrm>
          <a:prstGeom prst="rect">
            <a:avLst/>
          </a:prstGeom>
          <a:noFill/>
        </p:spPr>
        <p:txBody>
          <a:bodyPr wrap="square" rtlCol="0">
            <a:spAutoFit/>
          </a:bodyPr>
          <a:lstStyle/>
          <a:p>
            <a:r>
              <a:rPr lang="en-US" sz="2000" dirty="0"/>
              <a:t>Substitute into expression for energy of magnetic field in a solenoid:</a:t>
            </a:r>
          </a:p>
        </p:txBody>
      </p:sp>
      <p:pic>
        <p:nvPicPr>
          <p:cNvPr id="10242" name="Picture 2" descr="Current flowing through a coil will induce a net magnetic field that is similar to that of a bar magnet.">
            <a:extLst>
              <a:ext uri="{FF2B5EF4-FFF2-40B4-BE49-F238E27FC236}">
                <a16:creationId xmlns:a16="http://schemas.microsoft.com/office/drawing/2014/main" id="{DDF7F539-3BAE-3041-9B2E-4A8F69367A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5955" y="735255"/>
            <a:ext cx="3980076" cy="225272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09868FE-70CB-DE42-B306-F3C6B4CB5475}"/>
              </a:ext>
            </a:extLst>
          </p:cNvPr>
          <p:cNvSpPr txBox="1"/>
          <p:nvPr/>
        </p:nvSpPr>
        <p:spPr>
          <a:xfrm rot="16200000">
            <a:off x="7202331" y="1304256"/>
            <a:ext cx="3516229" cy="338554"/>
          </a:xfrm>
          <a:prstGeom prst="rect">
            <a:avLst/>
          </a:prstGeom>
          <a:noFill/>
        </p:spPr>
        <p:txBody>
          <a:bodyPr wrap="square" rtlCol="0">
            <a:spAutoFit/>
          </a:bodyPr>
          <a:lstStyle/>
          <a:p>
            <a:r>
              <a:rPr lang="en-US" sz="1600" dirty="0"/>
              <a:t>From Iowa State University</a:t>
            </a:r>
          </a:p>
        </p:txBody>
      </p:sp>
      <p:pic>
        <p:nvPicPr>
          <p:cNvPr id="30" name="Picture 29">
            <a:extLst>
              <a:ext uri="{FF2B5EF4-FFF2-40B4-BE49-F238E27FC236}">
                <a16:creationId xmlns:a16="http://schemas.microsoft.com/office/drawing/2014/main" id="{3F8C6E55-CE15-3B4A-8AF4-8AF5C14BDFE2}"/>
              </a:ext>
            </a:extLst>
          </p:cNvPr>
          <p:cNvPicPr>
            <a:picLocks noChangeAspect="1"/>
          </p:cNvPicPr>
          <p:nvPr/>
        </p:nvPicPr>
        <p:blipFill>
          <a:blip r:embed="rId6"/>
          <a:stretch>
            <a:fillRect/>
          </a:stretch>
        </p:blipFill>
        <p:spPr>
          <a:xfrm>
            <a:off x="3059632" y="1513095"/>
            <a:ext cx="1320800" cy="342900"/>
          </a:xfrm>
          <a:prstGeom prst="rect">
            <a:avLst/>
          </a:prstGeom>
        </p:spPr>
      </p:pic>
      <p:cxnSp>
        <p:nvCxnSpPr>
          <p:cNvPr id="31" name="Straight Arrow Connector 30">
            <a:extLst>
              <a:ext uri="{FF2B5EF4-FFF2-40B4-BE49-F238E27FC236}">
                <a16:creationId xmlns:a16="http://schemas.microsoft.com/office/drawing/2014/main" id="{D7ED474F-E89F-A540-B7CE-E5B7D8E51DC0}"/>
              </a:ext>
            </a:extLst>
          </p:cNvPr>
          <p:cNvCxnSpPr>
            <a:cxnSpLocks/>
          </p:cNvCxnSpPr>
          <p:nvPr/>
        </p:nvCxnSpPr>
        <p:spPr bwMode="auto">
          <a:xfrm>
            <a:off x="2482962" y="1722136"/>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9" name="Picture 8">
            <a:extLst>
              <a:ext uri="{FF2B5EF4-FFF2-40B4-BE49-F238E27FC236}">
                <a16:creationId xmlns:a16="http://schemas.microsoft.com/office/drawing/2014/main" id="{7C20D30A-A4BC-C94A-A996-980275C9324D}"/>
              </a:ext>
            </a:extLst>
          </p:cNvPr>
          <p:cNvPicPr>
            <a:picLocks noChangeAspect="1"/>
          </p:cNvPicPr>
          <p:nvPr/>
        </p:nvPicPr>
        <p:blipFill>
          <a:blip r:embed="rId7"/>
          <a:stretch>
            <a:fillRect/>
          </a:stretch>
        </p:blipFill>
        <p:spPr>
          <a:xfrm>
            <a:off x="8049479" y="2578999"/>
            <a:ext cx="749300" cy="533400"/>
          </a:xfrm>
          <a:prstGeom prst="rect">
            <a:avLst/>
          </a:prstGeom>
        </p:spPr>
      </p:pic>
      <p:pic>
        <p:nvPicPr>
          <p:cNvPr id="17" name="Picture 16">
            <a:extLst>
              <a:ext uri="{FF2B5EF4-FFF2-40B4-BE49-F238E27FC236}">
                <a16:creationId xmlns:a16="http://schemas.microsoft.com/office/drawing/2014/main" id="{7A5E939C-DFF4-884F-BB28-3255A5D9033E}"/>
              </a:ext>
            </a:extLst>
          </p:cNvPr>
          <p:cNvPicPr>
            <a:picLocks noChangeAspect="1"/>
          </p:cNvPicPr>
          <p:nvPr/>
        </p:nvPicPr>
        <p:blipFill>
          <a:blip r:embed="rId8"/>
          <a:stretch>
            <a:fillRect/>
          </a:stretch>
        </p:blipFill>
        <p:spPr>
          <a:xfrm>
            <a:off x="285862" y="1436386"/>
            <a:ext cx="2120900" cy="571500"/>
          </a:xfrm>
          <a:prstGeom prst="rect">
            <a:avLst/>
          </a:prstGeom>
        </p:spPr>
      </p:pic>
      <p:cxnSp>
        <p:nvCxnSpPr>
          <p:cNvPr id="35" name="Straight Arrow Connector 34">
            <a:extLst>
              <a:ext uri="{FF2B5EF4-FFF2-40B4-BE49-F238E27FC236}">
                <a16:creationId xmlns:a16="http://schemas.microsoft.com/office/drawing/2014/main" id="{856075DC-2F06-9C44-962B-C84E9B42B1FB}"/>
              </a:ext>
            </a:extLst>
          </p:cNvPr>
          <p:cNvCxnSpPr>
            <a:cxnSpLocks/>
          </p:cNvCxnSpPr>
          <p:nvPr/>
        </p:nvCxnSpPr>
        <p:spPr bwMode="auto">
          <a:xfrm>
            <a:off x="2482962" y="2275980"/>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38" name="Picture 37">
            <a:extLst>
              <a:ext uri="{FF2B5EF4-FFF2-40B4-BE49-F238E27FC236}">
                <a16:creationId xmlns:a16="http://schemas.microsoft.com/office/drawing/2014/main" id="{30FC1FAD-23F8-454F-A9F8-7FE5C51DD5E8}"/>
              </a:ext>
            </a:extLst>
          </p:cNvPr>
          <p:cNvPicPr>
            <a:picLocks noChangeAspect="1"/>
          </p:cNvPicPr>
          <p:nvPr/>
        </p:nvPicPr>
        <p:blipFill>
          <a:blip r:embed="rId9"/>
          <a:stretch>
            <a:fillRect/>
          </a:stretch>
        </p:blipFill>
        <p:spPr>
          <a:xfrm>
            <a:off x="3256482" y="1945780"/>
            <a:ext cx="927100" cy="660400"/>
          </a:xfrm>
          <a:prstGeom prst="rect">
            <a:avLst/>
          </a:prstGeom>
        </p:spPr>
      </p:pic>
      <p:pic>
        <p:nvPicPr>
          <p:cNvPr id="42" name="Picture 41">
            <a:extLst>
              <a:ext uri="{FF2B5EF4-FFF2-40B4-BE49-F238E27FC236}">
                <a16:creationId xmlns:a16="http://schemas.microsoft.com/office/drawing/2014/main" id="{ED8CD0DB-38C0-D645-BA5A-FD3693D511F4}"/>
              </a:ext>
            </a:extLst>
          </p:cNvPr>
          <p:cNvPicPr>
            <a:picLocks noChangeAspect="1"/>
          </p:cNvPicPr>
          <p:nvPr/>
        </p:nvPicPr>
        <p:blipFill>
          <a:blip r:embed="rId10"/>
          <a:stretch>
            <a:fillRect/>
          </a:stretch>
        </p:blipFill>
        <p:spPr>
          <a:xfrm>
            <a:off x="234683" y="3215665"/>
            <a:ext cx="4394200" cy="647700"/>
          </a:xfrm>
          <a:prstGeom prst="rect">
            <a:avLst/>
          </a:prstGeom>
        </p:spPr>
      </p:pic>
      <p:pic>
        <p:nvPicPr>
          <p:cNvPr id="43" name="Picture 42">
            <a:extLst>
              <a:ext uri="{FF2B5EF4-FFF2-40B4-BE49-F238E27FC236}">
                <a16:creationId xmlns:a16="http://schemas.microsoft.com/office/drawing/2014/main" id="{2DD65DE6-4161-1947-A7D7-FF61C79AC9C2}"/>
              </a:ext>
            </a:extLst>
          </p:cNvPr>
          <p:cNvPicPr>
            <a:picLocks noChangeAspect="1"/>
          </p:cNvPicPr>
          <p:nvPr/>
        </p:nvPicPr>
        <p:blipFill>
          <a:blip r:embed="rId11"/>
          <a:stretch>
            <a:fillRect/>
          </a:stretch>
        </p:blipFill>
        <p:spPr>
          <a:xfrm>
            <a:off x="6038824" y="3378662"/>
            <a:ext cx="2463800" cy="292100"/>
          </a:xfrm>
          <a:prstGeom prst="rect">
            <a:avLst/>
          </a:prstGeom>
        </p:spPr>
      </p:pic>
      <p:pic>
        <p:nvPicPr>
          <p:cNvPr id="44" name="Picture 43">
            <a:extLst>
              <a:ext uri="{FF2B5EF4-FFF2-40B4-BE49-F238E27FC236}">
                <a16:creationId xmlns:a16="http://schemas.microsoft.com/office/drawing/2014/main" id="{D00E09E8-C066-2C40-9964-B2E0BDECEB6B}"/>
              </a:ext>
            </a:extLst>
          </p:cNvPr>
          <p:cNvPicPr>
            <a:picLocks noChangeAspect="1"/>
          </p:cNvPicPr>
          <p:nvPr/>
        </p:nvPicPr>
        <p:blipFill>
          <a:blip r:embed="rId12"/>
          <a:stretch>
            <a:fillRect/>
          </a:stretch>
        </p:blipFill>
        <p:spPr>
          <a:xfrm>
            <a:off x="3040927" y="4281399"/>
            <a:ext cx="4737100" cy="825500"/>
          </a:xfrm>
          <a:prstGeom prst="rect">
            <a:avLst/>
          </a:prstGeom>
        </p:spPr>
      </p:pic>
      <p:sp>
        <p:nvSpPr>
          <p:cNvPr id="48" name="TextBox 47">
            <a:extLst>
              <a:ext uri="{FF2B5EF4-FFF2-40B4-BE49-F238E27FC236}">
                <a16:creationId xmlns:a16="http://schemas.microsoft.com/office/drawing/2014/main" id="{5633D941-CF27-CD44-85D2-1267E20B7AD9}"/>
              </a:ext>
            </a:extLst>
          </p:cNvPr>
          <p:cNvSpPr txBox="1"/>
          <p:nvPr/>
        </p:nvSpPr>
        <p:spPr>
          <a:xfrm>
            <a:off x="191174" y="2571661"/>
            <a:ext cx="4609644" cy="707886"/>
          </a:xfrm>
          <a:prstGeom prst="rect">
            <a:avLst/>
          </a:prstGeom>
          <a:noFill/>
        </p:spPr>
        <p:txBody>
          <a:bodyPr wrap="square" rtlCol="0">
            <a:spAutoFit/>
          </a:bodyPr>
          <a:lstStyle/>
          <a:p>
            <a:r>
              <a:rPr lang="en-US" sz="2000" dirty="0"/>
              <a:t>Then Faraday’s law to find an expression for inductance:</a:t>
            </a:r>
          </a:p>
        </p:txBody>
      </p:sp>
      <p:sp>
        <p:nvSpPr>
          <p:cNvPr id="2" name="TextBox 1"/>
          <p:cNvSpPr txBox="1"/>
          <p:nvPr/>
        </p:nvSpPr>
        <p:spPr>
          <a:xfrm>
            <a:off x="220877" y="704093"/>
            <a:ext cx="5483237" cy="707886"/>
          </a:xfrm>
          <a:prstGeom prst="rect">
            <a:avLst/>
          </a:prstGeom>
          <a:noFill/>
        </p:spPr>
        <p:txBody>
          <a:bodyPr wrap="square" rtlCol="0">
            <a:spAutoFit/>
          </a:bodyPr>
          <a:lstStyle/>
          <a:p>
            <a:r>
              <a:rPr lang="en-US" sz="2000" dirty="0"/>
              <a:t>For magnetic fields in an inductor we can start from Ampere’s law to link current and magnetic field:</a:t>
            </a:r>
          </a:p>
        </p:txBody>
      </p:sp>
      <p:cxnSp>
        <p:nvCxnSpPr>
          <p:cNvPr id="49" name="Straight Arrow Connector 48">
            <a:extLst>
              <a:ext uri="{FF2B5EF4-FFF2-40B4-BE49-F238E27FC236}">
                <a16:creationId xmlns:a16="http://schemas.microsoft.com/office/drawing/2014/main" id="{281177B1-E2CD-C640-AB10-6A5E9BE34CF1}"/>
              </a:ext>
            </a:extLst>
          </p:cNvPr>
          <p:cNvCxnSpPr>
            <a:cxnSpLocks/>
          </p:cNvCxnSpPr>
          <p:nvPr/>
        </p:nvCxnSpPr>
        <p:spPr bwMode="auto">
          <a:xfrm>
            <a:off x="5141114" y="3539515"/>
            <a:ext cx="43788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46" name="Picture 45">
            <a:extLst>
              <a:ext uri="{FF2B5EF4-FFF2-40B4-BE49-F238E27FC236}">
                <a16:creationId xmlns:a16="http://schemas.microsoft.com/office/drawing/2014/main" id="{C52E2A6F-12B9-2043-9E39-2321659851AC}"/>
              </a:ext>
            </a:extLst>
          </p:cNvPr>
          <p:cNvPicPr>
            <a:picLocks noChangeAspect="1"/>
          </p:cNvPicPr>
          <p:nvPr/>
        </p:nvPicPr>
        <p:blipFill>
          <a:blip r:embed="rId13"/>
          <a:stretch>
            <a:fillRect/>
          </a:stretch>
        </p:blipFill>
        <p:spPr>
          <a:xfrm>
            <a:off x="4844327" y="2956926"/>
            <a:ext cx="1130300" cy="533400"/>
          </a:xfrm>
          <a:prstGeom prst="rect">
            <a:avLst/>
          </a:prstGeom>
        </p:spPr>
      </p:pic>
      <p:sp>
        <p:nvSpPr>
          <p:cNvPr id="52" name="Rounded Rectangle 51">
            <a:extLst>
              <a:ext uri="{FF2B5EF4-FFF2-40B4-BE49-F238E27FC236}">
                <a16:creationId xmlns:a16="http://schemas.microsoft.com/office/drawing/2014/main" id="{36B45D66-953B-0344-8720-B8BA09469D76}"/>
              </a:ext>
            </a:extLst>
          </p:cNvPr>
          <p:cNvSpPr/>
          <p:nvPr/>
        </p:nvSpPr>
        <p:spPr>
          <a:xfrm>
            <a:off x="7010399" y="4408664"/>
            <a:ext cx="354235" cy="30091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3" name="TextBox 52">
            <a:extLst>
              <a:ext uri="{FF2B5EF4-FFF2-40B4-BE49-F238E27FC236}">
                <a16:creationId xmlns:a16="http://schemas.microsoft.com/office/drawing/2014/main" id="{9768B37F-2ECB-B948-9CE8-3666138A24FE}"/>
              </a:ext>
            </a:extLst>
          </p:cNvPr>
          <p:cNvSpPr txBox="1"/>
          <p:nvPr/>
        </p:nvSpPr>
        <p:spPr>
          <a:xfrm>
            <a:off x="6556013" y="3724653"/>
            <a:ext cx="1905000" cy="646331"/>
          </a:xfrm>
          <a:prstGeom prst="rect">
            <a:avLst/>
          </a:prstGeom>
          <a:noFill/>
        </p:spPr>
        <p:txBody>
          <a:bodyPr wrap="square" rtlCol="0">
            <a:spAutoFit/>
          </a:bodyPr>
          <a:lstStyle/>
          <a:p>
            <a:r>
              <a:rPr lang="en-US" sz="1800" dirty="0">
                <a:solidFill>
                  <a:srgbClr val="FF0000"/>
                </a:solidFill>
              </a:rPr>
              <a:t>Volume occupied by the field</a:t>
            </a:r>
          </a:p>
        </p:txBody>
      </p:sp>
      <p:sp>
        <p:nvSpPr>
          <p:cNvPr id="32" name="Rectangle 31">
            <a:extLst>
              <a:ext uri="{FF2B5EF4-FFF2-40B4-BE49-F238E27FC236}">
                <a16:creationId xmlns:a16="http://schemas.microsoft.com/office/drawing/2014/main" id="{5B455482-3F8B-7F43-88B1-B8C299BDF71B}"/>
              </a:ext>
            </a:extLst>
          </p:cNvPr>
          <p:cNvSpPr/>
          <p:nvPr/>
        </p:nvSpPr>
        <p:spPr>
          <a:xfrm>
            <a:off x="4459392" y="5152498"/>
            <a:ext cx="1652159" cy="973551"/>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16278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FFA340C3-B5F0-9444-B8CA-83B8FE5AE8FD}"/>
              </a:ext>
            </a:extLst>
          </p:cNvPr>
          <p:cNvSpPr/>
          <p:nvPr/>
        </p:nvSpPr>
        <p:spPr>
          <a:xfrm>
            <a:off x="4723891" y="844007"/>
            <a:ext cx="4134841" cy="1480049"/>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9" name="Rounded Rectangle 18">
            <a:extLst>
              <a:ext uri="{FF2B5EF4-FFF2-40B4-BE49-F238E27FC236}">
                <a16:creationId xmlns:a16="http://schemas.microsoft.com/office/drawing/2014/main" id="{BD7DAE25-B414-AE4E-A2F5-258EBCDA7B38}"/>
              </a:ext>
            </a:extLst>
          </p:cNvPr>
          <p:cNvSpPr/>
          <p:nvPr/>
        </p:nvSpPr>
        <p:spPr>
          <a:xfrm>
            <a:off x="354367" y="829667"/>
            <a:ext cx="4134841" cy="1480049"/>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stored in fields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1" name="TextBox 10">
            <a:extLst>
              <a:ext uri="{FF2B5EF4-FFF2-40B4-BE49-F238E27FC236}">
                <a16:creationId xmlns:a16="http://schemas.microsoft.com/office/drawing/2014/main" id="{B60B7A72-FECB-9442-86FE-606EADB5CF09}"/>
              </a:ext>
            </a:extLst>
          </p:cNvPr>
          <p:cNvSpPr txBox="1"/>
          <p:nvPr/>
        </p:nvSpPr>
        <p:spPr>
          <a:xfrm>
            <a:off x="4707788" y="832081"/>
            <a:ext cx="4337317" cy="769441"/>
          </a:xfrm>
          <a:prstGeom prst="rect">
            <a:avLst/>
          </a:prstGeom>
          <a:noFill/>
        </p:spPr>
        <p:txBody>
          <a:bodyPr wrap="square" rtlCol="0">
            <a:spAutoFit/>
          </a:bodyPr>
          <a:lstStyle/>
          <a:p>
            <a:r>
              <a:rPr lang="en-US" sz="2200" dirty="0"/>
              <a:t>Energy density of electric field in a vacuum capacitor:</a:t>
            </a:r>
          </a:p>
        </p:txBody>
      </p:sp>
      <p:sp>
        <p:nvSpPr>
          <p:cNvPr id="12" name="TextBox 11">
            <a:extLst>
              <a:ext uri="{FF2B5EF4-FFF2-40B4-BE49-F238E27FC236}">
                <a16:creationId xmlns:a16="http://schemas.microsoft.com/office/drawing/2014/main" id="{96F723AA-3224-B942-93A6-DF077BC87086}"/>
              </a:ext>
            </a:extLst>
          </p:cNvPr>
          <p:cNvSpPr txBox="1"/>
          <p:nvPr/>
        </p:nvSpPr>
        <p:spPr>
          <a:xfrm>
            <a:off x="354368" y="829668"/>
            <a:ext cx="4102633" cy="769441"/>
          </a:xfrm>
          <a:prstGeom prst="rect">
            <a:avLst/>
          </a:prstGeom>
          <a:noFill/>
        </p:spPr>
        <p:txBody>
          <a:bodyPr wrap="square" rtlCol="0">
            <a:spAutoFit/>
          </a:bodyPr>
          <a:lstStyle/>
          <a:p>
            <a:r>
              <a:rPr lang="en-US" sz="2200" dirty="0"/>
              <a:t>Energy density of magnetic field in a vacuum solenoid:</a:t>
            </a:r>
          </a:p>
        </p:txBody>
      </p:sp>
      <p:pic>
        <p:nvPicPr>
          <p:cNvPr id="7" name="Picture 6">
            <a:extLst>
              <a:ext uri="{FF2B5EF4-FFF2-40B4-BE49-F238E27FC236}">
                <a16:creationId xmlns:a16="http://schemas.microsoft.com/office/drawing/2014/main" id="{66F2132B-F504-6E40-8F7A-67ED7405E8B3}"/>
              </a:ext>
            </a:extLst>
          </p:cNvPr>
          <p:cNvPicPr>
            <a:picLocks noChangeAspect="1"/>
          </p:cNvPicPr>
          <p:nvPr/>
        </p:nvPicPr>
        <p:blipFill>
          <a:blip r:embed="rId4"/>
          <a:stretch>
            <a:fillRect/>
          </a:stretch>
        </p:blipFill>
        <p:spPr>
          <a:xfrm>
            <a:off x="1547986" y="1511944"/>
            <a:ext cx="1320800" cy="736600"/>
          </a:xfrm>
          <a:prstGeom prst="rect">
            <a:avLst/>
          </a:prstGeom>
        </p:spPr>
      </p:pic>
      <p:pic>
        <p:nvPicPr>
          <p:cNvPr id="8" name="Picture 7">
            <a:extLst>
              <a:ext uri="{FF2B5EF4-FFF2-40B4-BE49-F238E27FC236}">
                <a16:creationId xmlns:a16="http://schemas.microsoft.com/office/drawing/2014/main" id="{C8F02F30-C5D6-4F42-ADC5-A5B4DDFF303E}"/>
              </a:ext>
            </a:extLst>
          </p:cNvPr>
          <p:cNvPicPr>
            <a:picLocks noChangeAspect="1"/>
          </p:cNvPicPr>
          <p:nvPr/>
        </p:nvPicPr>
        <p:blipFill>
          <a:blip r:embed="rId5"/>
          <a:stretch>
            <a:fillRect/>
          </a:stretch>
        </p:blipFill>
        <p:spPr>
          <a:xfrm>
            <a:off x="6031896" y="1489263"/>
            <a:ext cx="1485900" cy="673100"/>
          </a:xfrm>
          <a:prstGeom prst="rect">
            <a:avLst/>
          </a:prstGeom>
        </p:spPr>
      </p:pic>
      <p:sp>
        <p:nvSpPr>
          <p:cNvPr id="16" name="TextBox 15">
            <a:extLst>
              <a:ext uri="{FF2B5EF4-FFF2-40B4-BE49-F238E27FC236}">
                <a16:creationId xmlns:a16="http://schemas.microsoft.com/office/drawing/2014/main" id="{62800B6C-DA11-5B49-82E7-B66BA0452EBC}"/>
              </a:ext>
            </a:extLst>
          </p:cNvPr>
          <p:cNvSpPr txBox="1"/>
          <p:nvPr/>
        </p:nvSpPr>
        <p:spPr>
          <a:xfrm>
            <a:off x="253077" y="2898325"/>
            <a:ext cx="8637855" cy="769441"/>
          </a:xfrm>
          <a:prstGeom prst="rect">
            <a:avLst/>
          </a:prstGeom>
          <a:noFill/>
        </p:spPr>
        <p:txBody>
          <a:bodyPr wrap="square" rtlCol="0">
            <a:spAutoFit/>
          </a:bodyPr>
          <a:lstStyle/>
          <a:p>
            <a:r>
              <a:rPr lang="en-US" sz="2200" dirty="0"/>
              <a:t>We can use the relationship between </a:t>
            </a:r>
            <a:r>
              <a:rPr lang="en-US" sz="2200" i="1" dirty="0"/>
              <a:t>E</a:t>
            </a:r>
            <a:r>
              <a:rPr lang="en-US" sz="2200" dirty="0"/>
              <a:t> and </a:t>
            </a:r>
            <a:r>
              <a:rPr lang="en-US" sz="2200" i="1" dirty="0"/>
              <a:t>B</a:t>
            </a:r>
            <a:r>
              <a:rPr lang="en-US" sz="2200" dirty="0"/>
              <a:t> to express either of these in terms of the other for an electromagnetic wave </a:t>
            </a:r>
            <a:r>
              <a:rPr lang="en-US" sz="2200" b="1" dirty="0"/>
              <a:t>in vacuum</a:t>
            </a:r>
            <a:r>
              <a:rPr lang="en-US" sz="2200" dirty="0"/>
              <a:t>.</a:t>
            </a:r>
          </a:p>
        </p:txBody>
      </p:sp>
      <p:pic>
        <p:nvPicPr>
          <p:cNvPr id="9" name="Picture 8">
            <a:extLst>
              <a:ext uri="{FF2B5EF4-FFF2-40B4-BE49-F238E27FC236}">
                <a16:creationId xmlns:a16="http://schemas.microsoft.com/office/drawing/2014/main" id="{CECB3060-DD61-A744-867E-287E4476202D}"/>
              </a:ext>
            </a:extLst>
          </p:cNvPr>
          <p:cNvPicPr>
            <a:picLocks noChangeAspect="1"/>
          </p:cNvPicPr>
          <p:nvPr/>
        </p:nvPicPr>
        <p:blipFill>
          <a:blip r:embed="rId6"/>
          <a:stretch>
            <a:fillRect/>
          </a:stretch>
        </p:blipFill>
        <p:spPr>
          <a:xfrm>
            <a:off x="1530108" y="3835082"/>
            <a:ext cx="5918200" cy="736600"/>
          </a:xfrm>
          <a:prstGeom prst="rect">
            <a:avLst/>
          </a:prstGeom>
        </p:spPr>
      </p:pic>
      <p:pic>
        <p:nvPicPr>
          <p:cNvPr id="14" name="Picture 13">
            <a:extLst>
              <a:ext uri="{FF2B5EF4-FFF2-40B4-BE49-F238E27FC236}">
                <a16:creationId xmlns:a16="http://schemas.microsoft.com/office/drawing/2014/main" id="{3BFC7C54-9EC6-2B49-A22F-F26EB234CB5E}"/>
              </a:ext>
            </a:extLst>
          </p:cNvPr>
          <p:cNvPicPr>
            <a:picLocks noChangeAspect="1"/>
          </p:cNvPicPr>
          <p:nvPr/>
        </p:nvPicPr>
        <p:blipFill>
          <a:blip r:embed="rId7"/>
          <a:stretch>
            <a:fillRect/>
          </a:stretch>
        </p:blipFill>
        <p:spPr>
          <a:xfrm>
            <a:off x="2694221" y="5319959"/>
            <a:ext cx="4203700" cy="736600"/>
          </a:xfrm>
          <a:prstGeom prst="rect">
            <a:avLst/>
          </a:prstGeom>
        </p:spPr>
      </p:pic>
      <p:pic>
        <p:nvPicPr>
          <p:cNvPr id="17" name="Picture 16">
            <a:extLst>
              <a:ext uri="{FF2B5EF4-FFF2-40B4-BE49-F238E27FC236}">
                <a16:creationId xmlns:a16="http://schemas.microsoft.com/office/drawing/2014/main" id="{42DC96D2-6A40-A94C-842B-EAE1246BFB97}"/>
              </a:ext>
            </a:extLst>
          </p:cNvPr>
          <p:cNvPicPr>
            <a:picLocks noChangeAspect="1"/>
          </p:cNvPicPr>
          <p:nvPr/>
        </p:nvPicPr>
        <p:blipFill>
          <a:blip r:embed="rId8"/>
          <a:stretch>
            <a:fillRect/>
          </a:stretch>
        </p:blipFill>
        <p:spPr>
          <a:xfrm>
            <a:off x="3716018" y="4731350"/>
            <a:ext cx="1181100" cy="609600"/>
          </a:xfrm>
          <a:prstGeom prst="rect">
            <a:avLst/>
          </a:prstGeom>
        </p:spPr>
      </p:pic>
      <p:cxnSp>
        <p:nvCxnSpPr>
          <p:cNvPr id="23" name="Straight Arrow Connector 22">
            <a:extLst>
              <a:ext uri="{FF2B5EF4-FFF2-40B4-BE49-F238E27FC236}">
                <a16:creationId xmlns:a16="http://schemas.microsoft.com/office/drawing/2014/main" id="{9B21A2E2-607F-8B43-BEBA-C62C58106720}"/>
              </a:ext>
            </a:extLst>
          </p:cNvPr>
          <p:cNvCxnSpPr>
            <a:cxnSpLocks/>
            <a:stCxn id="17" idx="0"/>
          </p:cNvCxnSpPr>
          <p:nvPr/>
        </p:nvCxnSpPr>
        <p:spPr bwMode="auto">
          <a:xfrm flipV="1">
            <a:off x="4306568" y="4443802"/>
            <a:ext cx="0" cy="28754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5" name="TextBox 24">
            <a:extLst>
              <a:ext uri="{FF2B5EF4-FFF2-40B4-BE49-F238E27FC236}">
                <a16:creationId xmlns:a16="http://schemas.microsoft.com/office/drawing/2014/main" id="{A79310D2-1029-8A4A-9DBA-2CDABFDF08D9}"/>
              </a:ext>
            </a:extLst>
          </p:cNvPr>
          <p:cNvSpPr txBox="1"/>
          <p:nvPr/>
        </p:nvSpPr>
        <p:spPr>
          <a:xfrm>
            <a:off x="182259" y="5391250"/>
            <a:ext cx="2757193" cy="646331"/>
          </a:xfrm>
          <a:prstGeom prst="rect">
            <a:avLst/>
          </a:prstGeom>
          <a:noFill/>
        </p:spPr>
        <p:txBody>
          <a:bodyPr wrap="square" rtlCol="0">
            <a:spAutoFit/>
          </a:bodyPr>
          <a:lstStyle/>
          <a:p>
            <a:r>
              <a:rPr lang="en-US" sz="1800" dirty="0">
                <a:solidFill>
                  <a:srgbClr val="FF0000"/>
                </a:solidFill>
              </a:rPr>
              <a:t>Energy density of an electromagnetic wave</a:t>
            </a:r>
          </a:p>
        </p:txBody>
      </p:sp>
      <p:pic>
        <p:nvPicPr>
          <p:cNvPr id="2" name="Picture 1">
            <a:extLst>
              <a:ext uri="{FF2B5EF4-FFF2-40B4-BE49-F238E27FC236}">
                <a16:creationId xmlns:a16="http://schemas.microsoft.com/office/drawing/2014/main" id="{4D4241F3-348F-9146-A617-A4252F0F39D5}"/>
              </a:ext>
            </a:extLst>
          </p:cNvPr>
          <p:cNvPicPr>
            <a:picLocks noChangeAspect="1"/>
          </p:cNvPicPr>
          <p:nvPr/>
        </p:nvPicPr>
        <p:blipFill>
          <a:blip r:embed="rId9"/>
          <a:stretch>
            <a:fillRect/>
          </a:stretch>
        </p:blipFill>
        <p:spPr>
          <a:xfrm>
            <a:off x="3528175" y="2528703"/>
            <a:ext cx="1092200" cy="317500"/>
          </a:xfrm>
          <a:prstGeom prst="rect">
            <a:avLst/>
          </a:prstGeom>
        </p:spPr>
      </p:pic>
      <p:sp>
        <p:nvSpPr>
          <p:cNvPr id="24" name="Rounded Rectangle 23">
            <a:extLst>
              <a:ext uri="{FF2B5EF4-FFF2-40B4-BE49-F238E27FC236}">
                <a16:creationId xmlns:a16="http://schemas.microsoft.com/office/drawing/2014/main" id="{09D70321-94EF-D741-B54C-CED532BC4412}"/>
              </a:ext>
            </a:extLst>
          </p:cNvPr>
          <p:cNvSpPr/>
          <p:nvPr/>
        </p:nvSpPr>
        <p:spPr>
          <a:xfrm>
            <a:off x="2031268" y="2967173"/>
            <a:ext cx="3377640" cy="35541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09895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2789F1E1-7131-DA4A-BF94-DB68BDB617E0}"/>
              </a:ext>
            </a:extLst>
          </p:cNvPr>
          <p:cNvSpPr/>
          <p:nvPr/>
        </p:nvSpPr>
        <p:spPr>
          <a:xfrm>
            <a:off x="6710676" y="1199603"/>
            <a:ext cx="2304792" cy="1981958"/>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A79310D2-1029-8A4A-9DBA-2CDABFDF08D9}"/>
              </a:ext>
            </a:extLst>
          </p:cNvPr>
          <p:cNvSpPr txBox="1"/>
          <p:nvPr/>
        </p:nvSpPr>
        <p:spPr>
          <a:xfrm>
            <a:off x="6506394" y="1164752"/>
            <a:ext cx="2757193" cy="2031325"/>
          </a:xfrm>
          <a:prstGeom prst="rect">
            <a:avLst/>
          </a:prstGeom>
          <a:noFill/>
        </p:spPr>
        <p:txBody>
          <a:bodyPr wrap="square" rtlCol="0">
            <a:spAutoFit/>
          </a:bodyPr>
          <a:lstStyle/>
          <a:p>
            <a:pPr algn="ctr"/>
            <a:r>
              <a:rPr lang="en-US" sz="1800" dirty="0">
                <a:solidFill>
                  <a:srgbClr val="FF0000"/>
                </a:solidFill>
              </a:rPr>
              <a:t>Power per unit area, S : aka…</a:t>
            </a:r>
          </a:p>
          <a:p>
            <a:pPr algn="ctr"/>
            <a:r>
              <a:rPr lang="en-US" sz="1800" dirty="0"/>
              <a:t>Irradiance</a:t>
            </a:r>
          </a:p>
          <a:p>
            <a:pPr algn="ctr"/>
            <a:r>
              <a:rPr lang="en-US" sz="1800" dirty="0" err="1"/>
              <a:t>Radient</a:t>
            </a:r>
            <a:r>
              <a:rPr lang="en-US" sz="1800" dirty="0"/>
              <a:t> flux</a:t>
            </a:r>
          </a:p>
          <a:p>
            <a:pPr algn="ctr"/>
            <a:r>
              <a:rPr lang="en-US" sz="1800" dirty="0"/>
              <a:t>Emissive power</a:t>
            </a:r>
          </a:p>
          <a:p>
            <a:pPr algn="ctr"/>
            <a:r>
              <a:rPr lang="en-US" sz="1800" dirty="0"/>
              <a:t>Energy flux</a:t>
            </a:r>
          </a:p>
          <a:p>
            <a:pPr algn="ctr"/>
            <a:r>
              <a:rPr lang="en-US" sz="1800" dirty="0"/>
              <a:t>Energy flux density</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Energy transport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20877" y="704093"/>
            <a:ext cx="8677553" cy="400110"/>
          </a:xfrm>
          <a:prstGeom prst="rect">
            <a:avLst/>
          </a:prstGeom>
          <a:noFill/>
        </p:spPr>
        <p:txBody>
          <a:bodyPr wrap="square" rtlCol="0">
            <a:spAutoFit/>
          </a:bodyPr>
          <a:lstStyle/>
          <a:p>
            <a:r>
              <a:rPr lang="en-US" sz="2000" dirty="0"/>
              <a:t>Often we talk about the energy arriving at or leaving a surface in a given time.</a:t>
            </a: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pSp>
        <p:nvGrpSpPr>
          <p:cNvPr id="5" name="Group 4">
            <a:extLst>
              <a:ext uri="{FF2B5EF4-FFF2-40B4-BE49-F238E27FC236}">
                <a16:creationId xmlns:a16="http://schemas.microsoft.com/office/drawing/2014/main" id="{D151EA2B-86FA-4E4C-A428-78BC084FF8D7}"/>
              </a:ext>
            </a:extLst>
          </p:cNvPr>
          <p:cNvGrpSpPr/>
          <p:nvPr/>
        </p:nvGrpSpPr>
        <p:grpSpPr>
          <a:xfrm>
            <a:off x="269969" y="1428011"/>
            <a:ext cx="1642434" cy="1216075"/>
            <a:chOff x="269969" y="1718292"/>
            <a:chExt cx="1642434" cy="1216075"/>
          </a:xfrm>
        </p:grpSpPr>
        <p:sp>
          <p:nvSpPr>
            <p:cNvPr id="3" name="Cube 2">
              <a:extLst>
                <a:ext uri="{FF2B5EF4-FFF2-40B4-BE49-F238E27FC236}">
                  <a16:creationId xmlns:a16="http://schemas.microsoft.com/office/drawing/2014/main" id="{608E22DF-0265-6B46-AF96-17B0CCD686CE}"/>
                </a:ext>
              </a:extLst>
            </p:cNvPr>
            <p:cNvSpPr/>
            <p:nvPr/>
          </p:nvSpPr>
          <p:spPr>
            <a:xfrm>
              <a:off x="269969" y="1718292"/>
              <a:ext cx="1277257" cy="1161422"/>
            </a:xfrm>
            <a:prstGeom prst="cube">
              <a:avLst>
                <a:gd name="adj" fmla="val 37498"/>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1511E8E0-6CD1-5D4E-A07D-CEF0157C28DA}"/>
                </a:ext>
              </a:extLst>
            </p:cNvPr>
            <p:cNvSpPr txBox="1"/>
            <p:nvPr/>
          </p:nvSpPr>
          <p:spPr>
            <a:xfrm>
              <a:off x="1491371" y="2503480"/>
              <a:ext cx="421032" cy="430887"/>
            </a:xfrm>
            <a:prstGeom prst="rect">
              <a:avLst/>
            </a:prstGeom>
            <a:noFill/>
          </p:spPr>
          <p:txBody>
            <a:bodyPr wrap="square" rtlCol="0">
              <a:spAutoFit/>
            </a:bodyPr>
            <a:lstStyle/>
            <a:p>
              <a:r>
                <a:rPr lang="en-US" sz="2200" i="1" dirty="0" err="1"/>
                <a:t>ct</a:t>
              </a:r>
              <a:endParaRPr lang="en-US" sz="2200" i="1" dirty="0"/>
            </a:p>
          </p:txBody>
        </p:sp>
        <p:sp>
          <p:nvSpPr>
            <p:cNvPr id="28" name="TextBox 27">
              <a:extLst>
                <a:ext uri="{FF2B5EF4-FFF2-40B4-BE49-F238E27FC236}">
                  <a16:creationId xmlns:a16="http://schemas.microsoft.com/office/drawing/2014/main" id="{7F1509FB-4968-5B44-A608-7750A52B61E9}"/>
                </a:ext>
              </a:extLst>
            </p:cNvPr>
            <p:cNvSpPr txBox="1"/>
            <p:nvPr/>
          </p:nvSpPr>
          <p:spPr>
            <a:xfrm>
              <a:off x="567504" y="2288036"/>
              <a:ext cx="313166" cy="430887"/>
            </a:xfrm>
            <a:prstGeom prst="rect">
              <a:avLst/>
            </a:prstGeom>
            <a:noFill/>
          </p:spPr>
          <p:txBody>
            <a:bodyPr wrap="square" rtlCol="0">
              <a:spAutoFit/>
            </a:bodyPr>
            <a:lstStyle/>
            <a:p>
              <a:r>
                <a:rPr lang="en-US" sz="2200" i="1" dirty="0"/>
                <a:t>A</a:t>
              </a:r>
            </a:p>
          </p:txBody>
        </p:sp>
      </p:grpSp>
      <p:sp>
        <p:nvSpPr>
          <p:cNvPr id="29" name="TextBox 28">
            <a:extLst>
              <a:ext uri="{FF2B5EF4-FFF2-40B4-BE49-F238E27FC236}">
                <a16:creationId xmlns:a16="http://schemas.microsoft.com/office/drawing/2014/main" id="{812D69A0-EC9D-8547-97DF-CB05F6C585D1}"/>
              </a:ext>
            </a:extLst>
          </p:cNvPr>
          <p:cNvSpPr txBox="1"/>
          <p:nvPr/>
        </p:nvSpPr>
        <p:spPr>
          <a:xfrm>
            <a:off x="1981651" y="1229164"/>
            <a:ext cx="4203700" cy="1323439"/>
          </a:xfrm>
          <a:prstGeom prst="rect">
            <a:avLst/>
          </a:prstGeom>
          <a:noFill/>
        </p:spPr>
        <p:txBody>
          <a:bodyPr wrap="square" rtlCol="0">
            <a:spAutoFit/>
          </a:bodyPr>
          <a:lstStyle/>
          <a:p>
            <a:r>
              <a:rPr lang="en-US" sz="2000" dirty="0"/>
              <a:t>This box contains energy with a constant density.  Therefore we know that the total energy in the box is: </a:t>
            </a:r>
          </a:p>
          <a:p>
            <a:r>
              <a:rPr lang="en-US" sz="2000" i="1" dirty="0"/>
              <a:t>Energy density </a:t>
            </a:r>
            <a:r>
              <a:rPr lang="en-US" sz="2000" dirty="0"/>
              <a:t>x</a:t>
            </a:r>
            <a:r>
              <a:rPr lang="en-US" sz="2000" i="1" dirty="0"/>
              <a:t> A </a:t>
            </a:r>
            <a:r>
              <a:rPr lang="en-US" sz="2000" dirty="0"/>
              <a:t>x</a:t>
            </a:r>
            <a:r>
              <a:rPr lang="en-US" sz="2000" i="1" dirty="0"/>
              <a:t> </a:t>
            </a:r>
            <a:r>
              <a:rPr lang="en-US" sz="2000" i="1" dirty="0" err="1"/>
              <a:t>ct</a:t>
            </a:r>
            <a:r>
              <a:rPr lang="en-US" sz="2000" i="1" dirty="0"/>
              <a:t>  </a:t>
            </a:r>
          </a:p>
        </p:txBody>
      </p:sp>
      <p:pic>
        <p:nvPicPr>
          <p:cNvPr id="30" name="Picture 29">
            <a:extLst>
              <a:ext uri="{FF2B5EF4-FFF2-40B4-BE49-F238E27FC236}">
                <a16:creationId xmlns:a16="http://schemas.microsoft.com/office/drawing/2014/main" id="{9D8A68F6-0F92-264E-A696-14C11390C02B}"/>
              </a:ext>
            </a:extLst>
          </p:cNvPr>
          <p:cNvPicPr>
            <a:picLocks noChangeAspect="1"/>
          </p:cNvPicPr>
          <p:nvPr/>
        </p:nvPicPr>
        <p:blipFill>
          <a:blip r:embed="rId4"/>
          <a:stretch>
            <a:fillRect/>
          </a:stretch>
        </p:blipFill>
        <p:spPr>
          <a:xfrm>
            <a:off x="128533" y="2844302"/>
            <a:ext cx="6261100" cy="533400"/>
          </a:xfrm>
          <a:prstGeom prst="rect">
            <a:avLst/>
          </a:prstGeom>
        </p:spPr>
      </p:pic>
      <p:pic>
        <p:nvPicPr>
          <p:cNvPr id="33" name="Picture 32">
            <a:extLst>
              <a:ext uri="{FF2B5EF4-FFF2-40B4-BE49-F238E27FC236}">
                <a16:creationId xmlns:a16="http://schemas.microsoft.com/office/drawing/2014/main" id="{B9D6FCB8-3659-4942-A4AD-05CE9F2AB483}"/>
              </a:ext>
            </a:extLst>
          </p:cNvPr>
          <p:cNvPicPr>
            <a:picLocks noChangeAspect="1"/>
          </p:cNvPicPr>
          <p:nvPr/>
        </p:nvPicPr>
        <p:blipFill>
          <a:blip r:embed="rId5"/>
          <a:stretch>
            <a:fillRect/>
          </a:stretch>
        </p:blipFill>
        <p:spPr>
          <a:xfrm>
            <a:off x="128535" y="3710475"/>
            <a:ext cx="6819900" cy="546100"/>
          </a:xfrm>
          <a:prstGeom prst="rect">
            <a:avLst/>
          </a:prstGeom>
        </p:spPr>
      </p:pic>
      <p:pic>
        <p:nvPicPr>
          <p:cNvPr id="34" name="Picture 33">
            <a:extLst>
              <a:ext uri="{FF2B5EF4-FFF2-40B4-BE49-F238E27FC236}">
                <a16:creationId xmlns:a16="http://schemas.microsoft.com/office/drawing/2014/main" id="{79AEC455-48D6-884F-A409-C52DD62971CF}"/>
              </a:ext>
            </a:extLst>
          </p:cNvPr>
          <p:cNvPicPr>
            <a:picLocks noChangeAspect="1"/>
          </p:cNvPicPr>
          <p:nvPr/>
        </p:nvPicPr>
        <p:blipFill>
          <a:blip r:embed="rId6"/>
          <a:stretch>
            <a:fillRect/>
          </a:stretch>
        </p:blipFill>
        <p:spPr>
          <a:xfrm>
            <a:off x="128533" y="4510364"/>
            <a:ext cx="3035300" cy="622300"/>
          </a:xfrm>
          <a:prstGeom prst="rect">
            <a:avLst/>
          </a:prstGeom>
        </p:spPr>
      </p:pic>
      <p:sp>
        <p:nvSpPr>
          <p:cNvPr id="35" name="TextBox 34">
            <a:extLst>
              <a:ext uri="{FF2B5EF4-FFF2-40B4-BE49-F238E27FC236}">
                <a16:creationId xmlns:a16="http://schemas.microsoft.com/office/drawing/2014/main" id="{4BC18BB6-3BDA-F04E-BBC8-E59B388595F6}"/>
              </a:ext>
            </a:extLst>
          </p:cNvPr>
          <p:cNvSpPr txBox="1"/>
          <p:nvPr/>
        </p:nvSpPr>
        <p:spPr>
          <a:xfrm>
            <a:off x="6070972" y="4336095"/>
            <a:ext cx="2757193" cy="923330"/>
          </a:xfrm>
          <a:prstGeom prst="rect">
            <a:avLst/>
          </a:prstGeom>
          <a:noFill/>
        </p:spPr>
        <p:txBody>
          <a:bodyPr wrap="square" rtlCol="0">
            <a:spAutoFit/>
          </a:bodyPr>
          <a:lstStyle/>
          <a:p>
            <a:r>
              <a:rPr lang="en-US" sz="1800" dirty="0">
                <a:solidFill>
                  <a:srgbClr val="FF0000"/>
                </a:solidFill>
              </a:rPr>
              <a:t>Magnitude of the Poynting vector for an EM wave in vacuum.</a:t>
            </a:r>
          </a:p>
        </p:txBody>
      </p:sp>
      <p:sp>
        <p:nvSpPr>
          <p:cNvPr id="36" name="TextBox 35">
            <a:extLst>
              <a:ext uri="{FF2B5EF4-FFF2-40B4-BE49-F238E27FC236}">
                <a16:creationId xmlns:a16="http://schemas.microsoft.com/office/drawing/2014/main" id="{B4FF53CD-93C8-3E49-8D5A-32AD06721A23}"/>
              </a:ext>
            </a:extLst>
          </p:cNvPr>
          <p:cNvSpPr txBox="1"/>
          <p:nvPr/>
        </p:nvSpPr>
        <p:spPr>
          <a:xfrm>
            <a:off x="3538485" y="4423487"/>
            <a:ext cx="2757193" cy="646331"/>
          </a:xfrm>
          <a:prstGeom prst="rect">
            <a:avLst/>
          </a:prstGeom>
          <a:noFill/>
        </p:spPr>
        <p:txBody>
          <a:bodyPr wrap="square" rtlCol="0">
            <a:spAutoFit/>
          </a:bodyPr>
          <a:lstStyle/>
          <a:p>
            <a:r>
              <a:rPr lang="en-US" sz="1800" dirty="0">
                <a:solidFill>
                  <a:srgbClr val="FF0000"/>
                </a:solidFill>
              </a:rPr>
              <a:t>Power per unit area of an electromagnetic wave</a:t>
            </a:r>
          </a:p>
        </p:txBody>
      </p:sp>
      <p:sp>
        <p:nvSpPr>
          <p:cNvPr id="37" name="TextBox 36">
            <a:extLst>
              <a:ext uri="{FF2B5EF4-FFF2-40B4-BE49-F238E27FC236}">
                <a16:creationId xmlns:a16="http://schemas.microsoft.com/office/drawing/2014/main" id="{BC3D12C1-7E39-4D49-A442-2B0ACA305D92}"/>
              </a:ext>
            </a:extLst>
          </p:cNvPr>
          <p:cNvSpPr txBox="1"/>
          <p:nvPr/>
        </p:nvSpPr>
        <p:spPr>
          <a:xfrm>
            <a:off x="59252" y="5353051"/>
            <a:ext cx="9025492" cy="707886"/>
          </a:xfrm>
          <a:prstGeom prst="rect">
            <a:avLst/>
          </a:prstGeom>
          <a:noFill/>
        </p:spPr>
        <p:txBody>
          <a:bodyPr wrap="square" rtlCol="0">
            <a:spAutoFit/>
          </a:bodyPr>
          <a:lstStyle/>
          <a:p>
            <a:r>
              <a:rPr lang="en-US" sz="2000" dirty="0"/>
              <a:t>A formal derivation of the Poynting vector can be obtained from Maxwell’s equations. </a:t>
            </a:r>
          </a:p>
          <a:p>
            <a:r>
              <a:rPr lang="en-US" sz="2000" dirty="0">
                <a:solidFill>
                  <a:srgbClr val="FF0000"/>
                </a:solidFill>
              </a:rPr>
              <a:t>But first: What direction do you think the Poynting vector of our vacuum will point?</a:t>
            </a:r>
          </a:p>
        </p:txBody>
      </p:sp>
    </p:spTree>
    <p:extLst>
      <p:ext uri="{BB962C8B-B14F-4D97-AF65-F5344CB8AC3E}">
        <p14:creationId xmlns:p14="http://schemas.microsoft.com/office/powerpoint/2010/main" val="3073757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3:</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830997"/>
          </a:xfrm>
          <a:prstGeom prst="rect">
            <a:avLst/>
          </a:prstGeom>
          <a:noFill/>
        </p:spPr>
        <p:txBody>
          <a:bodyPr wrap="square" rtlCol="0">
            <a:spAutoFit/>
          </a:bodyPr>
          <a:lstStyle/>
          <a:p>
            <a:r>
              <a:rPr lang="en-US" dirty="0"/>
              <a:t>What direction will the Poynting vector/Energy flow point for our propagating plane wave?</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531092"/>
            <a:ext cx="8637855" cy="3416320"/>
          </a:xfrm>
          <a:prstGeom prst="rect">
            <a:avLst/>
          </a:prstGeom>
          <a:noFill/>
        </p:spPr>
        <p:txBody>
          <a:bodyPr wrap="square" rtlCol="0">
            <a:spAutoFit/>
          </a:bodyPr>
          <a:lstStyle/>
          <a:p>
            <a:pPr marL="457200" indent="-457200">
              <a:buAutoNum type="alphaUcParenR"/>
            </a:pPr>
            <a:r>
              <a:rPr lang="en-US" dirty="0"/>
              <a:t>In the same direction as the electric field</a:t>
            </a:r>
          </a:p>
          <a:p>
            <a:pPr marL="457200" indent="-457200">
              <a:buAutoNum type="alphaUcParenR"/>
            </a:pPr>
            <a:endParaRPr lang="en-US" dirty="0"/>
          </a:p>
          <a:p>
            <a:pPr marL="457200" indent="-457200">
              <a:buAutoNum type="alphaUcParenR"/>
            </a:pPr>
            <a:r>
              <a:rPr lang="en-US" dirty="0"/>
              <a:t>In the same direction as the magnetic field</a:t>
            </a:r>
          </a:p>
          <a:p>
            <a:pPr marL="457200" indent="-457200">
              <a:buAutoNum type="alphaUcParenR"/>
            </a:pPr>
            <a:endParaRPr lang="en-US" dirty="0"/>
          </a:p>
          <a:p>
            <a:pPr marL="457200" indent="-457200">
              <a:buAutoNum type="alphaUcParenR"/>
            </a:pPr>
            <a:r>
              <a:rPr lang="en-US" dirty="0"/>
              <a:t>Between the electric and magnetic field</a:t>
            </a:r>
          </a:p>
          <a:p>
            <a:pPr marL="457200" indent="-457200">
              <a:buAutoNum type="alphaUcParenR"/>
            </a:pPr>
            <a:endParaRPr lang="en-US" dirty="0"/>
          </a:p>
          <a:p>
            <a:pPr marL="457200" indent="-457200">
              <a:buAutoNum type="alphaUcParenR"/>
            </a:pPr>
            <a:r>
              <a:rPr lang="en-US" dirty="0"/>
              <a:t>In the direction the wave is propagating</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3E5EAB79-92D1-EE40-B120-C06F51EF6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6239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Poynting’s theorem and the Poynting vector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0" name="TextBox 19">
            <a:extLst>
              <a:ext uri="{FF2B5EF4-FFF2-40B4-BE49-F238E27FC236}">
                <a16:creationId xmlns:a16="http://schemas.microsoft.com/office/drawing/2014/main" id="{220B5BD3-1253-D147-80DC-8AF02865E2BB}"/>
              </a:ext>
            </a:extLst>
          </p:cNvPr>
          <p:cNvSpPr txBox="1"/>
          <p:nvPr/>
        </p:nvSpPr>
        <p:spPr>
          <a:xfrm>
            <a:off x="104395" y="717085"/>
            <a:ext cx="8898430" cy="2862322"/>
          </a:xfrm>
          <a:prstGeom prst="rect">
            <a:avLst/>
          </a:prstGeom>
          <a:noFill/>
        </p:spPr>
        <p:txBody>
          <a:bodyPr wrap="square" rtlCol="0">
            <a:spAutoFit/>
          </a:bodyPr>
          <a:lstStyle/>
          <a:p>
            <a:r>
              <a:rPr lang="en-US" sz="2000" dirty="0"/>
              <a:t>Poynting’s theorem relates to the conservation of energy within electric and magnetic fields and uses the Poynting vector, </a:t>
            </a:r>
            <a:r>
              <a:rPr lang="en-US" sz="2000" i="1" dirty="0"/>
              <a:t>S</a:t>
            </a:r>
            <a:r>
              <a:rPr lang="en-US" sz="2000" dirty="0"/>
              <a:t>, to represent energy flow. </a:t>
            </a:r>
          </a:p>
          <a:p>
            <a:endParaRPr lang="en-US" sz="2000" dirty="0"/>
          </a:p>
          <a:p>
            <a:r>
              <a:rPr lang="en-US" sz="2000" i="1" dirty="0"/>
              <a:t>“The stored energy in a given volume changes at a rate given by the work done on the charges within the volume minus the rate at which energy leaves the volume”</a:t>
            </a:r>
          </a:p>
          <a:p>
            <a:endParaRPr lang="en-US" sz="2000" i="1" dirty="0"/>
          </a:p>
          <a:p>
            <a:endParaRPr lang="en-US" sz="2000" i="1" dirty="0"/>
          </a:p>
          <a:p>
            <a:endParaRPr lang="en-US" sz="2000" i="1" dirty="0"/>
          </a:p>
          <a:p>
            <a:endParaRPr lang="en-US" sz="2000" i="1" dirty="0"/>
          </a:p>
        </p:txBody>
      </p:sp>
      <p:pic>
        <p:nvPicPr>
          <p:cNvPr id="2" name="Picture 1">
            <a:extLst>
              <a:ext uri="{FF2B5EF4-FFF2-40B4-BE49-F238E27FC236}">
                <a16:creationId xmlns:a16="http://schemas.microsoft.com/office/drawing/2014/main" id="{32C83A36-2764-B240-A205-3B9B167316B2}"/>
              </a:ext>
            </a:extLst>
          </p:cNvPr>
          <p:cNvPicPr>
            <a:picLocks noChangeAspect="1"/>
          </p:cNvPicPr>
          <p:nvPr/>
        </p:nvPicPr>
        <p:blipFill>
          <a:blip r:embed="rId4"/>
          <a:stretch>
            <a:fillRect/>
          </a:stretch>
        </p:blipFill>
        <p:spPr>
          <a:xfrm>
            <a:off x="2961841" y="3649904"/>
            <a:ext cx="2819400" cy="647700"/>
          </a:xfrm>
          <a:prstGeom prst="rect">
            <a:avLst/>
          </a:prstGeom>
        </p:spPr>
      </p:pic>
      <p:sp>
        <p:nvSpPr>
          <p:cNvPr id="23" name="TextBox 22">
            <a:extLst>
              <a:ext uri="{FF2B5EF4-FFF2-40B4-BE49-F238E27FC236}">
                <a16:creationId xmlns:a16="http://schemas.microsoft.com/office/drawing/2014/main" id="{A003ABD6-DA78-6A47-8A4B-48DA46CBDC82}"/>
              </a:ext>
            </a:extLst>
          </p:cNvPr>
          <p:cNvSpPr txBox="1"/>
          <p:nvPr/>
        </p:nvSpPr>
        <p:spPr>
          <a:xfrm>
            <a:off x="730868" y="3675091"/>
            <a:ext cx="2387448" cy="646331"/>
          </a:xfrm>
          <a:prstGeom prst="rect">
            <a:avLst/>
          </a:prstGeom>
          <a:noFill/>
        </p:spPr>
        <p:txBody>
          <a:bodyPr wrap="square" rtlCol="0">
            <a:spAutoFit/>
          </a:bodyPr>
          <a:lstStyle/>
          <a:p>
            <a:pPr algn="ctr"/>
            <a:r>
              <a:rPr lang="en-US" sz="1800" dirty="0">
                <a:solidFill>
                  <a:srgbClr val="FF9933"/>
                </a:solidFill>
              </a:rPr>
              <a:t>Rate of change of energy density</a:t>
            </a:r>
          </a:p>
        </p:txBody>
      </p:sp>
      <p:sp>
        <p:nvSpPr>
          <p:cNvPr id="24" name="TextBox 23">
            <a:extLst>
              <a:ext uri="{FF2B5EF4-FFF2-40B4-BE49-F238E27FC236}">
                <a16:creationId xmlns:a16="http://schemas.microsoft.com/office/drawing/2014/main" id="{0BEBE2FF-AAD4-0E40-B511-9C73A0D3AA37}"/>
              </a:ext>
            </a:extLst>
          </p:cNvPr>
          <p:cNvSpPr txBox="1"/>
          <p:nvPr/>
        </p:nvSpPr>
        <p:spPr>
          <a:xfrm>
            <a:off x="2784362" y="4508573"/>
            <a:ext cx="3270762" cy="923330"/>
          </a:xfrm>
          <a:prstGeom prst="rect">
            <a:avLst/>
          </a:prstGeom>
          <a:noFill/>
        </p:spPr>
        <p:txBody>
          <a:bodyPr wrap="square" rtlCol="0">
            <a:spAutoFit/>
          </a:bodyPr>
          <a:lstStyle/>
          <a:p>
            <a:pPr algn="ctr"/>
            <a:r>
              <a:rPr lang="en-US" sz="1800" dirty="0">
                <a:solidFill>
                  <a:srgbClr val="0070C0"/>
                </a:solidFill>
              </a:rPr>
              <a:t>Divergence of Poynting vector. </a:t>
            </a:r>
          </a:p>
          <a:p>
            <a:pPr algn="ctr"/>
            <a:r>
              <a:rPr lang="en-US" sz="1800" dirty="0">
                <a:solidFill>
                  <a:srgbClr val="0070C0"/>
                </a:solidFill>
              </a:rPr>
              <a:t>(divergence indicates sources/sinks of energy)</a:t>
            </a:r>
          </a:p>
        </p:txBody>
      </p:sp>
      <p:sp>
        <p:nvSpPr>
          <p:cNvPr id="26" name="TextBox 25">
            <a:extLst>
              <a:ext uri="{FF2B5EF4-FFF2-40B4-BE49-F238E27FC236}">
                <a16:creationId xmlns:a16="http://schemas.microsoft.com/office/drawing/2014/main" id="{501BD952-825D-1E48-97C2-1BED046848A0}"/>
              </a:ext>
            </a:extLst>
          </p:cNvPr>
          <p:cNvSpPr txBox="1"/>
          <p:nvPr/>
        </p:nvSpPr>
        <p:spPr>
          <a:xfrm>
            <a:off x="6026224" y="3254697"/>
            <a:ext cx="3000864" cy="1477328"/>
          </a:xfrm>
          <a:prstGeom prst="rect">
            <a:avLst/>
          </a:prstGeom>
          <a:noFill/>
        </p:spPr>
        <p:txBody>
          <a:bodyPr wrap="square" rtlCol="0">
            <a:spAutoFit/>
          </a:bodyPr>
          <a:lstStyle/>
          <a:p>
            <a:pPr algn="ctr"/>
            <a:r>
              <a:rPr lang="en-US" sz="1800" dirty="0">
                <a:solidFill>
                  <a:srgbClr val="FF0000"/>
                </a:solidFill>
              </a:rPr>
              <a:t>Rate at which fields do work on charges in the volume </a:t>
            </a:r>
          </a:p>
          <a:p>
            <a:pPr algn="ctr"/>
            <a:r>
              <a:rPr lang="en-US" sz="1800" dirty="0">
                <a:solidFill>
                  <a:srgbClr val="FF0000"/>
                </a:solidFill>
              </a:rPr>
              <a:t>OR density of electric power dissipated by Lorentz force doing work on charge carriers.</a:t>
            </a:r>
          </a:p>
        </p:txBody>
      </p:sp>
      <p:sp>
        <p:nvSpPr>
          <p:cNvPr id="27" name="TextBox 26">
            <a:extLst>
              <a:ext uri="{FF2B5EF4-FFF2-40B4-BE49-F238E27FC236}">
                <a16:creationId xmlns:a16="http://schemas.microsoft.com/office/drawing/2014/main" id="{2E21CA44-D5AA-0E4E-86CC-ADC05A8854F0}"/>
              </a:ext>
            </a:extLst>
          </p:cNvPr>
          <p:cNvSpPr txBox="1"/>
          <p:nvPr/>
        </p:nvSpPr>
        <p:spPr>
          <a:xfrm>
            <a:off x="4149245" y="2641462"/>
            <a:ext cx="2387448" cy="646331"/>
          </a:xfrm>
          <a:prstGeom prst="rect">
            <a:avLst/>
          </a:prstGeom>
          <a:noFill/>
        </p:spPr>
        <p:txBody>
          <a:bodyPr wrap="square" rtlCol="0">
            <a:spAutoFit/>
          </a:bodyPr>
          <a:lstStyle/>
          <a:p>
            <a:pPr algn="ctr"/>
            <a:r>
              <a:rPr lang="en-US" sz="1800" dirty="0"/>
              <a:t>Current density (movement of charge)</a:t>
            </a:r>
          </a:p>
        </p:txBody>
      </p:sp>
      <p:sp>
        <p:nvSpPr>
          <p:cNvPr id="28" name="Rounded Rectangle 27">
            <a:extLst>
              <a:ext uri="{FF2B5EF4-FFF2-40B4-BE49-F238E27FC236}">
                <a16:creationId xmlns:a16="http://schemas.microsoft.com/office/drawing/2014/main" id="{A8401BAC-F631-9041-96F9-BAFB44D54DEF}"/>
              </a:ext>
            </a:extLst>
          </p:cNvPr>
          <p:cNvSpPr/>
          <p:nvPr/>
        </p:nvSpPr>
        <p:spPr>
          <a:xfrm>
            <a:off x="5104529" y="3749514"/>
            <a:ext cx="676712" cy="38475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ounded Rectangle 28">
            <a:extLst>
              <a:ext uri="{FF2B5EF4-FFF2-40B4-BE49-F238E27FC236}">
                <a16:creationId xmlns:a16="http://schemas.microsoft.com/office/drawing/2014/main" id="{CEF853A4-8F36-FB40-AE60-6B2D12E169B1}"/>
              </a:ext>
            </a:extLst>
          </p:cNvPr>
          <p:cNvSpPr/>
          <p:nvPr/>
        </p:nvSpPr>
        <p:spPr>
          <a:xfrm>
            <a:off x="4081387" y="3770363"/>
            <a:ext cx="676712" cy="384758"/>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B2B7797F-BE97-694A-B67B-FA3564283E9C}"/>
              </a:ext>
            </a:extLst>
          </p:cNvPr>
          <p:cNvSpPr/>
          <p:nvPr/>
        </p:nvSpPr>
        <p:spPr>
          <a:xfrm>
            <a:off x="3147007" y="3619038"/>
            <a:ext cx="587950" cy="715981"/>
          </a:xfrm>
          <a:prstGeom prst="roundRect">
            <a:avLst>
              <a:gd name="adj" fmla="val 4553"/>
            </a:avLst>
          </a:prstGeom>
          <a:solidFill>
            <a:srgbClr val="FF9933">
              <a:alpha val="19000"/>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1" name="Straight Arrow Connector 30">
            <a:extLst>
              <a:ext uri="{FF2B5EF4-FFF2-40B4-BE49-F238E27FC236}">
                <a16:creationId xmlns:a16="http://schemas.microsoft.com/office/drawing/2014/main" id="{6964DBDB-4466-0A43-BB65-E5444FA7209F}"/>
              </a:ext>
            </a:extLst>
          </p:cNvPr>
          <p:cNvCxnSpPr>
            <a:cxnSpLocks/>
          </p:cNvCxnSpPr>
          <p:nvPr/>
        </p:nvCxnSpPr>
        <p:spPr bwMode="auto">
          <a:xfrm>
            <a:off x="4920695" y="3272039"/>
            <a:ext cx="304448" cy="4030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47834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Assignment questions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23280" y="795535"/>
            <a:ext cx="8649258" cy="4401205"/>
          </a:xfrm>
          <a:prstGeom prst="rect">
            <a:avLst/>
          </a:prstGeom>
          <a:noFill/>
        </p:spPr>
        <p:txBody>
          <a:bodyPr wrap="square" rtlCol="0">
            <a:spAutoFit/>
          </a:bodyPr>
          <a:lstStyle/>
          <a:p>
            <a:r>
              <a:rPr lang="en-US" sz="2000" dirty="0"/>
              <a:t>When you are asked to express a quantity in terms of another quantity, we are looking for an algebraic expression.</a:t>
            </a:r>
          </a:p>
          <a:p>
            <a:endParaRPr lang="en-US" sz="2000" dirty="0"/>
          </a:p>
          <a:p>
            <a:r>
              <a:rPr lang="en-US" sz="2000" dirty="0"/>
              <a:t>When you are asked to calculate a value, we are looking for a numerical solution.</a:t>
            </a:r>
          </a:p>
          <a:p>
            <a:endParaRPr lang="en-US" sz="2000" dirty="0"/>
          </a:p>
          <a:p>
            <a:r>
              <a:rPr lang="en-US" sz="2000" dirty="0"/>
              <a:t>When you are asked to sketch an electric or magnetic field, then we are looking for a labelled drawing of the field vectors.</a:t>
            </a:r>
          </a:p>
          <a:p>
            <a:endParaRPr lang="en-US" sz="2000" dirty="0"/>
          </a:p>
          <a:p>
            <a:r>
              <a:rPr lang="en-US" sz="2000" dirty="0"/>
              <a:t>When you are asked to explain your choice/assumptions/reasoning or comment on an aspect of the calculation you should do this in your own words demonstrating your understanding of the situation.</a:t>
            </a:r>
          </a:p>
          <a:p>
            <a:endParaRPr lang="en-US" sz="2000" dirty="0"/>
          </a:p>
          <a:p>
            <a:r>
              <a:rPr lang="en-US" sz="2000" dirty="0"/>
              <a:t>The marks can provide a rough guide as to the level of detail expected in the answer or number of steps. </a:t>
            </a:r>
          </a:p>
        </p:txBody>
      </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Tree>
    <p:extLst>
      <p:ext uri="{BB962C8B-B14F-4D97-AF65-F5344CB8AC3E}">
        <p14:creationId xmlns:p14="http://schemas.microsoft.com/office/powerpoint/2010/main" val="1369148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AF754D-3EA9-CD4F-A240-7181CE705731}"/>
              </a:ext>
            </a:extLst>
          </p:cNvPr>
          <p:cNvPicPr>
            <a:picLocks noChangeAspect="1"/>
          </p:cNvPicPr>
          <p:nvPr/>
        </p:nvPicPr>
        <p:blipFill>
          <a:blip r:embed="rId3"/>
          <a:stretch>
            <a:fillRect/>
          </a:stretch>
        </p:blipFill>
        <p:spPr>
          <a:xfrm>
            <a:off x="2360697" y="1434687"/>
            <a:ext cx="5461000" cy="787400"/>
          </a:xfrm>
          <a:prstGeom prst="rect">
            <a:avLst/>
          </a:prstGeom>
        </p:spPr>
      </p:pic>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Poynting’s theorem and the Poynting vector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0" name="TextBox 19">
            <a:extLst>
              <a:ext uri="{FF2B5EF4-FFF2-40B4-BE49-F238E27FC236}">
                <a16:creationId xmlns:a16="http://schemas.microsoft.com/office/drawing/2014/main" id="{220B5BD3-1253-D147-80DC-8AF02865E2BB}"/>
              </a:ext>
            </a:extLst>
          </p:cNvPr>
          <p:cNvSpPr txBox="1"/>
          <p:nvPr/>
        </p:nvSpPr>
        <p:spPr>
          <a:xfrm>
            <a:off x="104395" y="717085"/>
            <a:ext cx="8898430" cy="400110"/>
          </a:xfrm>
          <a:prstGeom prst="rect">
            <a:avLst/>
          </a:prstGeom>
          <a:noFill/>
        </p:spPr>
        <p:txBody>
          <a:bodyPr wrap="square" rtlCol="0">
            <a:spAutoFit/>
          </a:bodyPr>
          <a:lstStyle/>
          <a:p>
            <a:r>
              <a:rPr lang="en-US" sz="2000" dirty="0"/>
              <a:t>This can also be expressed as:</a:t>
            </a:r>
            <a:endParaRPr lang="en-US" sz="2000" i="1" dirty="0"/>
          </a:p>
        </p:txBody>
      </p:sp>
      <p:sp>
        <p:nvSpPr>
          <p:cNvPr id="23" name="TextBox 22">
            <a:extLst>
              <a:ext uri="{FF2B5EF4-FFF2-40B4-BE49-F238E27FC236}">
                <a16:creationId xmlns:a16="http://schemas.microsoft.com/office/drawing/2014/main" id="{A003ABD6-DA78-6A47-8A4B-48DA46CBDC82}"/>
              </a:ext>
            </a:extLst>
          </p:cNvPr>
          <p:cNvSpPr txBox="1"/>
          <p:nvPr/>
        </p:nvSpPr>
        <p:spPr>
          <a:xfrm>
            <a:off x="3203349" y="1037211"/>
            <a:ext cx="3258305" cy="369332"/>
          </a:xfrm>
          <a:prstGeom prst="rect">
            <a:avLst/>
          </a:prstGeom>
          <a:noFill/>
        </p:spPr>
        <p:txBody>
          <a:bodyPr wrap="square" rtlCol="0">
            <a:spAutoFit/>
          </a:bodyPr>
          <a:lstStyle/>
          <a:p>
            <a:pPr algn="ctr"/>
            <a:r>
              <a:rPr lang="en-US" sz="1800" dirty="0">
                <a:solidFill>
                  <a:srgbClr val="FF9933"/>
                </a:solidFill>
              </a:rPr>
              <a:t>Rate of change of energy density</a:t>
            </a:r>
          </a:p>
        </p:txBody>
      </p:sp>
      <p:sp>
        <p:nvSpPr>
          <p:cNvPr id="24" name="TextBox 23">
            <a:extLst>
              <a:ext uri="{FF2B5EF4-FFF2-40B4-BE49-F238E27FC236}">
                <a16:creationId xmlns:a16="http://schemas.microsoft.com/office/drawing/2014/main" id="{0BEBE2FF-AAD4-0E40-B511-9C73A0D3AA37}"/>
              </a:ext>
            </a:extLst>
          </p:cNvPr>
          <p:cNvSpPr txBox="1"/>
          <p:nvPr/>
        </p:nvSpPr>
        <p:spPr>
          <a:xfrm>
            <a:off x="-41905" y="2057951"/>
            <a:ext cx="3270762" cy="923330"/>
          </a:xfrm>
          <a:prstGeom prst="rect">
            <a:avLst/>
          </a:prstGeom>
          <a:noFill/>
        </p:spPr>
        <p:txBody>
          <a:bodyPr wrap="square" rtlCol="0">
            <a:spAutoFit/>
          </a:bodyPr>
          <a:lstStyle/>
          <a:p>
            <a:pPr algn="ctr"/>
            <a:r>
              <a:rPr lang="en-US" sz="1800" dirty="0">
                <a:solidFill>
                  <a:srgbClr val="0070C0"/>
                </a:solidFill>
              </a:rPr>
              <a:t>Divergence of Poynting vector. </a:t>
            </a:r>
          </a:p>
          <a:p>
            <a:pPr algn="ctr"/>
            <a:r>
              <a:rPr lang="en-US" sz="1800" dirty="0">
                <a:solidFill>
                  <a:srgbClr val="0070C0"/>
                </a:solidFill>
              </a:rPr>
              <a:t>(divergence indicates sources/sinks of energy)</a:t>
            </a:r>
          </a:p>
        </p:txBody>
      </p:sp>
      <p:sp>
        <p:nvSpPr>
          <p:cNvPr id="28" name="Rounded Rectangle 27">
            <a:extLst>
              <a:ext uri="{FF2B5EF4-FFF2-40B4-BE49-F238E27FC236}">
                <a16:creationId xmlns:a16="http://schemas.microsoft.com/office/drawing/2014/main" id="{A8401BAC-F631-9041-96F9-BAFB44D54DEF}"/>
              </a:ext>
            </a:extLst>
          </p:cNvPr>
          <p:cNvSpPr/>
          <p:nvPr/>
        </p:nvSpPr>
        <p:spPr>
          <a:xfrm>
            <a:off x="6586525" y="1631033"/>
            <a:ext cx="645118" cy="38475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ounded Rectangle 28">
            <a:extLst>
              <a:ext uri="{FF2B5EF4-FFF2-40B4-BE49-F238E27FC236}">
                <a16:creationId xmlns:a16="http://schemas.microsoft.com/office/drawing/2014/main" id="{CEF853A4-8F36-FB40-AE60-6B2D12E169B1}"/>
              </a:ext>
            </a:extLst>
          </p:cNvPr>
          <p:cNvSpPr/>
          <p:nvPr/>
        </p:nvSpPr>
        <p:spPr>
          <a:xfrm>
            <a:off x="2360695" y="1620998"/>
            <a:ext cx="676712" cy="384758"/>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B2B7797F-BE97-694A-B67B-FA3564283E9C}"/>
              </a:ext>
            </a:extLst>
          </p:cNvPr>
          <p:cNvSpPr/>
          <p:nvPr/>
        </p:nvSpPr>
        <p:spPr>
          <a:xfrm>
            <a:off x="3332292" y="1431916"/>
            <a:ext cx="2927756" cy="871011"/>
          </a:xfrm>
          <a:prstGeom prst="roundRect">
            <a:avLst>
              <a:gd name="adj" fmla="val 4553"/>
            </a:avLst>
          </a:prstGeom>
          <a:solidFill>
            <a:srgbClr val="FF9933">
              <a:alpha val="19000"/>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CDC07186-F8A8-9B4D-8630-A688458FE9E6}"/>
              </a:ext>
            </a:extLst>
          </p:cNvPr>
          <p:cNvSpPr txBox="1"/>
          <p:nvPr/>
        </p:nvSpPr>
        <p:spPr>
          <a:xfrm>
            <a:off x="1714363" y="3110648"/>
            <a:ext cx="2819399" cy="923330"/>
          </a:xfrm>
          <a:prstGeom prst="rect">
            <a:avLst/>
          </a:prstGeom>
          <a:noFill/>
        </p:spPr>
        <p:txBody>
          <a:bodyPr wrap="square" rtlCol="0">
            <a:spAutoFit/>
          </a:bodyPr>
          <a:lstStyle/>
          <a:p>
            <a:pPr algn="ctr"/>
            <a:r>
              <a:rPr lang="en-US" sz="1800" dirty="0"/>
              <a:t>Density of reactive power driving the build-up of electric field in vacuum</a:t>
            </a:r>
          </a:p>
        </p:txBody>
      </p:sp>
      <p:sp>
        <p:nvSpPr>
          <p:cNvPr id="32" name="TextBox 31">
            <a:extLst>
              <a:ext uri="{FF2B5EF4-FFF2-40B4-BE49-F238E27FC236}">
                <a16:creationId xmlns:a16="http://schemas.microsoft.com/office/drawing/2014/main" id="{6A77CB8C-9D73-B84B-8A54-CE9CD0B697A9}"/>
              </a:ext>
            </a:extLst>
          </p:cNvPr>
          <p:cNvSpPr txBox="1"/>
          <p:nvPr/>
        </p:nvSpPr>
        <p:spPr>
          <a:xfrm>
            <a:off x="4384164" y="3102993"/>
            <a:ext cx="2819399" cy="923330"/>
          </a:xfrm>
          <a:prstGeom prst="rect">
            <a:avLst/>
          </a:prstGeom>
          <a:noFill/>
        </p:spPr>
        <p:txBody>
          <a:bodyPr wrap="square" rtlCol="0">
            <a:spAutoFit/>
          </a:bodyPr>
          <a:lstStyle/>
          <a:p>
            <a:pPr algn="ctr"/>
            <a:r>
              <a:rPr lang="en-US" sz="1800" dirty="0"/>
              <a:t>Density of reactive power driving the build-up of magnetic field in vacuum</a:t>
            </a:r>
          </a:p>
        </p:txBody>
      </p:sp>
      <p:cxnSp>
        <p:nvCxnSpPr>
          <p:cNvPr id="33" name="Straight Arrow Connector 32">
            <a:extLst>
              <a:ext uri="{FF2B5EF4-FFF2-40B4-BE49-F238E27FC236}">
                <a16:creationId xmlns:a16="http://schemas.microsoft.com/office/drawing/2014/main" id="{D56A9D68-1F27-184C-A739-A262D70164AC}"/>
              </a:ext>
            </a:extLst>
          </p:cNvPr>
          <p:cNvCxnSpPr>
            <a:cxnSpLocks/>
          </p:cNvCxnSpPr>
          <p:nvPr/>
        </p:nvCxnSpPr>
        <p:spPr bwMode="auto">
          <a:xfrm flipV="1">
            <a:off x="3497943" y="2380577"/>
            <a:ext cx="328106" cy="6007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Left Brace 6">
            <a:extLst>
              <a:ext uri="{FF2B5EF4-FFF2-40B4-BE49-F238E27FC236}">
                <a16:creationId xmlns:a16="http://schemas.microsoft.com/office/drawing/2014/main" id="{666B9D44-57A7-6643-B4EA-28B66BEC4B43}"/>
              </a:ext>
            </a:extLst>
          </p:cNvPr>
          <p:cNvSpPr/>
          <p:nvPr/>
        </p:nvSpPr>
        <p:spPr bwMode="auto">
          <a:xfrm rot="16200000">
            <a:off x="3759494" y="1808699"/>
            <a:ext cx="133111" cy="1116228"/>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4" name="Straight Arrow Connector 33">
            <a:extLst>
              <a:ext uri="{FF2B5EF4-FFF2-40B4-BE49-F238E27FC236}">
                <a16:creationId xmlns:a16="http://schemas.microsoft.com/office/drawing/2014/main" id="{7CEFDFB9-015D-6E46-985D-6B58FF88CBBF}"/>
              </a:ext>
            </a:extLst>
          </p:cNvPr>
          <p:cNvCxnSpPr>
            <a:cxnSpLocks/>
          </p:cNvCxnSpPr>
          <p:nvPr/>
        </p:nvCxnSpPr>
        <p:spPr bwMode="auto">
          <a:xfrm flipH="1" flipV="1">
            <a:off x="5548288" y="2379436"/>
            <a:ext cx="33587" cy="648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Left Brace 34">
            <a:extLst>
              <a:ext uri="{FF2B5EF4-FFF2-40B4-BE49-F238E27FC236}">
                <a16:creationId xmlns:a16="http://schemas.microsoft.com/office/drawing/2014/main" id="{51CE4F91-1A98-A44D-8480-399FF27DB060}"/>
              </a:ext>
            </a:extLst>
          </p:cNvPr>
          <p:cNvSpPr/>
          <p:nvPr/>
        </p:nvSpPr>
        <p:spPr bwMode="auto">
          <a:xfrm rot="16200000">
            <a:off x="5488278" y="1637088"/>
            <a:ext cx="115996" cy="1427547"/>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TextBox 35">
            <a:extLst>
              <a:ext uri="{FF2B5EF4-FFF2-40B4-BE49-F238E27FC236}">
                <a16:creationId xmlns:a16="http://schemas.microsoft.com/office/drawing/2014/main" id="{C11D61D5-5276-CB46-A42A-B5C1DDE8FF66}"/>
              </a:ext>
            </a:extLst>
          </p:cNvPr>
          <p:cNvSpPr txBox="1"/>
          <p:nvPr/>
        </p:nvSpPr>
        <p:spPr>
          <a:xfrm>
            <a:off x="104395" y="4131860"/>
            <a:ext cx="8898430" cy="707886"/>
          </a:xfrm>
          <a:prstGeom prst="rect">
            <a:avLst/>
          </a:prstGeom>
          <a:noFill/>
        </p:spPr>
        <p:txBody>
          <a:bodyPr wrap="square" rtlCol="0">
            <a:spAutoFit/>
          </a:bodyPr>
          <a:lstStyle/>
          <a:p>
            <a:r>
              <a:rPr lang="en-US" sz="2000" dirty="0"/>
              <a:t>If we look back to Maxwell’s equations we can derive a similar expression which provides some insight into the magnitude of the Poynting vector, </a:t>
            </a:r>
            <a:r>
              <a:rPr lang="en-US" sz="2000" i="1" dirty="0"/>
              <a:t>S</a:t>
            </a:r>
            <a:r>
              <a:rPr lang="en-US" sz="2000" dirty="0"/>
              <a:t>.</a:t>
            </a:r>
            <a:endParaRPr lang="en-US" sz="2000" i="1" dirty="0"/>
          </a:p>
        </p:txBody>
      </p:sp>
      <p:sp>
        <p:nvSpPr>
          <p:cNvPr id="37" name="TextBox 36">
            <a:extLst>
              <a:ext uri="{FF2B5EF4-FFF2-40B4-BE49-F238E27FC236}">
                <a16:creationId xmlns:a16="http://schemas.microsoft.com/office/drawing/2014/main" id="{A6869CC2-1342-9A43-9244-B2AA7AF69C5D}"/>
              </a:ext>
            </a:extLst>
          </p:cNvPr>
          <p:cNvSpPr txBox="1"/>
          <p:nvPr/>
        </p:nvSpPr>
        <p:spPr>
          <a:xfrm>
            <a:off x="6120917" y="2103638"/>
            <a:ext cx="3000864" cy="923330"/>
          </a:xfrm>
          <a:prstGeom prst="rect">
            <a:avLst/>
          </a:prstGeom>
          <a:noFill/>
        </p:spPr>
        <p:txBody>
          <a:bodyPr wrap="square" rtlCol="0">
            <a:spAutoFit/>
          </a:bodyPr>
          <a:lstStyle/>
          <a:p>
            <a:pPr algn="ctr"/>
            <a:r>
              <a:rPr lang="en-US" sz="1800" dirty="0">
                <a:solidFill>
                  <a:srgbClr val="FF0000"/>
                </a:solidFill>
              </a:rPr>
              <a:t>Density of electric power dissipated by Lorentz force doing work on charge carriers.</a:t>
            </a:r>
          </a:p>
        </p:txBody>
      </p:sp>
    </p:spTree>
    <p:extLst>
      <p:ext uri="{BB962C8B-B14F-4D97-AF65-F5344CB8AC3E}">
        <p14:creationId xmlns:p14="http://schemas.microsoft.com/office/powerpoint/2010/main" val="42372374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3:</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461665"/>
          </a:xfrm>
          <a:prstGeom prst="rect">
            <a:avLst/>
          </a:prstGeom>
          <a:noFill/>
        </p:spPr>
        <p:txBody>
          <a:bodyPr wrap="square" rtlCol="0">
            <a:spAutoFit/>
          </a:bodyPr>
          <a:lstStyle/>
          <a:p>
            <a:r>
              <a:rPr lang="en-US" dirty="0"/>
              <a:t>Which of Maxwell’s equations must we include in this derivation?</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11" name="Picture 2">
            <a:extLst>
              <a:ext uri="{FF2B5EF4-FFF2-40B4-BE49-F238E27FC236}">
                <a16:creationId xmlns:a16="http://schemas.microsoft.com/office/drawing/2014/main" id="{3E5EAB79-92D1-EE40-B120-C06F51EF6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2C54BF6-A1FC-8245-884C-88948A4C0C9F}"/>
              </a:ext>
            </a:extLst>
          </p:cNvPr>
          <p:cNvSpPr txBox="1"/>
          <p:nvPr/>
        </p:nvSpPr>
        <p:spPr>
          <a:xfrm>
            <a:off x="234682" y="2531092"/>
            <a:ext cx="8637855" cy="3416320"/>
          </a:xfrm>
          <a:prstGeom prst="rect">
            <a:avLst/>
          </a:prstGeom>
          <a:noFill/>
        </p:spPr>
        <p:txBody>
          <a:bodyPr wrap="square" rtlCol="0">
            <a:spAutoFit/>
          </a:bodyPr>
          <a:lstStyle/>
          <a:p>
            <a:pPr marL="457200" indent="-457200">
              <a:buAutoNum type="alphaUcParenR"/>
            </a:pPr>
            <a:r>
              <a:rPr lang="en-US" dirty="0"/>
              <a:t>Gauss’ law for electric fields</a:t>
            </a:r>
          </a:p>
          <a:p>
            <a:pPr marL="457200" indent="-457200">
              <a:buAutoNum type="alphaUcParenR"/>
            </a:pPr>
            <a:endParaRPr lang="en-US" dirty="0"/>
          </a:p>
          <a:p>
            <a:pPr marL="457200" indent="-457200">
              <a:buAutoNum type="alphaUcParenR"/>
            </a:pPr>
            <a:r>
              <a:rPr lang="en-US" dirty="0"/>
              <a:t>Gauss’ law for magnetic fields</a:t>
            </a:r>
          </a:p>
          <a:p>
            <a:pPr marL="457200" indent="-457200">
              <a:buAutoNum type="alphaUcParenR"/>
            </a:pPr>
            <a:endParaRPr lang="en-US" dirty="0"/>
          </a:p>
          <a:p>
            <a:pPr marL="457200" indent="-457200">
              <a:buAutoNum type="alphaUcParenR"/>
            </a:pPr>
            <a:r>
              <a:rPr lang="en-US" dirty="0"/>
              <a:t>Faraday’s law of induction</a:t>
            </a:r>
          </a:p>
          <a:p>
            <a:pPr marL="457200" indent="-457200">
              <a:buAutoNum type="alphaUcParenR"/>
            </a:pPr>
            <a:endParaRPr lang="en-US" dirty="0"/>
          </a:p>
          <a:p>
            <a:pPr marL="457200" indent="-457200">
              <a:buAutoNum type="alphaUcParenR"/>
            </a:pPr>
            <a:r>
              <a:rPr lang="en-US" dirty="0"/>
              <a:t>Ampere’s law</a:t>
            </a:r>
          </a:p>
          <a:p>
            <a:pPr marL="457200" indent="-457200">
              <a:buAutoNum type="alphaUcParenR"/>
            </a:pPr>
            <a:endParaRPr lang="en-US" dirty="0"/>
          </a:p>
          <a:p>
            <a:pPr marL="457200" indent="-457200">
              <a:buAutoNum type="alphaUcParenR"/>
            </a:pPr>
            <a:r>
              <a:rPr lang="en-US" dirty="0"/>
              <a:t>Don’t know</a:t>
            </a:r>
          </a:p>
        </p:txBody>
      </p:sp>
    </p:spTree>
    <p:extLst>
      <p:ext uri="{BB962C8B-B14F-4D97-AF65-F5344CB8AC3E}">
        <p14:creationId xmlns:p14="http://schemas.microsoft.com/office/powerpoint/2010/main" val="2245012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stretch>
            <a:fillRect/>
          </a:stretch>
        </p:blipFill>
        <p:spPr>
          <a:xfrm>
            <a:off x="292495" y="531316"/>
            <a:ext cx="5741789" cy="5795367"/>
          </a:xfrm>
          <a:prstGeom prst="rect">
            <a:avLst/>
          </a:prstGeom>
          <a:ln w="12700">
            <a:miter lim="400000"/>
          </a:ln>
        </p:spPr>
      </p:pic>
      <p:sp>
        <p:nvSpPr>
          <p:cNvPr id="7" name="TextBox 6">
            <a:extLst>
              <a:ext uri="{FF2B5EF4-FFF2-40B4-BE49-F238E27FC236}">
                <a16:creationId xmlns:a16="http://schemas.microsoft.com/office/drawing/2014/main" id="{762C87DA-77DF-564F-9D5E-27D3C107C373}"/>
              </a:ext>
            </a:extLst>
          </p:cNvPr>
          <p:cNvSpPr txBox="1"/>
          <p:nvPr/>
        </p:nvSpPr>
        <p:spPr>
          <a:xfrm>
            <a:off x="5364387" y="4221769"/>
            <a:ext cx="4572000" cy="400110"/>
          </a:xfrm>
          <a:prstGeom prst="rect">
            <a:avLst/>
          </a:prstGeom>
          <a:noFill/>
        </p:spPr>
        <p:txBody>
          <a:bodyPr wrap="square">
            <a:spAutoFit/>
          </a:bodyPr>
          <a:lstStyle/>
          <a:p>
            <a:r>
              <a:rPr lang="en-US" sz="2000" dirty="0"/>
              <a:t>https://</a:t>
            </a:r>
            <a:r>
              <a:rPr lang="en-US" sz="2000" dirty="0" err="1"/>
              <a:t>api.socrative.com</a:t>
            </a:r>
            <a:r>
              <a:rPr lang="en-US" sz="2000" dirty="0"/>
              <a:t>/</a:t>
            </a:r>
            <a:r>
              <a:rPr lang="en-US" sz="2000" dirty="0" err="1"/>
              <a:t>rc</a:t>
            </a:r>
            <a:r>
              <a:rPr lang="en-US" sz="2000" dirty="0"/>
              <a:t>/5fvfh7</a:t>
            </a:r>
          </a:p>
        </p:txBody>
      </p:sp>
      <p:pic>
        <p:nvPicPr>
          <p:cNvPr id="20482" name="Picture 2">
            <a:extLst>
              <a:ext uri="{FF2B5EF4-FFF2-40B4-BE49-F238E27FC236}">
                <a16:creationId xmlns:a16="http://schemas.microsoft.com/office/drawing/2014/main" id="{B36D644B-EBA6-084F-9414-A94543B14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138" y="2120591"/>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8BDCE0-8EEB-4E4A-846B-83C592F0189B}"/>
              </a:ext>
            </a:extLst>
          </p:cNvPr>
          <p:cNvSpPr txBox="1"/>
          <p:nvPr/>
        </p:nvSpPr>
        <p:spPr>
          <a:xfrm>
            <a:off x="6517897" y="1720481"/>
            <a:ext cx="1787604" cy="400110"/>
          </a:xfrm>
          <a:prstGeom prst="rect">
            <a:avLst/>
          </a:prstGeom>
          <a:noFill/>
        </p:spPr>
        <p:txBody>
          <a:bodyPr wrap="square" rtlCol="0">
            <a:spAutoFit/>
          </a:bodyPr>
          <a:lstStyle/>
          <a:p>
            <a:r>
              <a:rPr lang="en-US" sz="2000" dirty="0"/>
              <a:t>Socrative Link:</a:t>
            </a:r>
          </a:p>
        </p:txBody>
      </p:sp>
    </p:spTree>
    <p:extLst>
      <p:ext uri="{BB962C8B-B14F-4D97-AF65-F5344CB8AC3E}">
        <p14:creationId xmlns:p14="http://schemas.microsoft.com/office/powerpoint/2010/main" val="42332972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AF754D-3EA9-CD4F-A240-7181CE705731}"/>
              </a:ext>
            </a:extLst>
          </p:cNvPr>
          <p:cNvPicPr>
            <a:picLocks noChangeAspect="1"/>
          </p:cNvPicPr>
          <p:nvPr/>
        </p:nvPicPr>
        <p:blipFill>
          <a:blip r:embed="rId3"/>
          <a:stretch>
            <a:fillRect/>
          </a:stretch>
        </p:blipFill>
        <p:spPr>
          <a:xfrm>
            <a:off x="2360697" y="1434687"/>
            <a:ext cx="5461000" cy="787400"/>
          </a:xfrm>
          <a:prstGeom prst="rect">
            <a:avLst/>
          </a:prstGeom>
        </p:spPr>
      </p:pic>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Poynting’s theorem and the Poynting vector</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0" name="TextBox 19">
            <a:extLst>
              <a:ext uri="{FF2B5EF4-FFF2-40B4-BE49-F238E27FC236}">
                <a16:creationId xmlns:a16="http://schemas.microsoft.com/office/drawing/2014/main" id="{220B5BD3-1253-D147-80DC-8AF02865E2BB}"/>
              </a:ext>
            </a:extLst>
          </p:cNvPr>
          <p:cNvSpPr txBox="1"/>
          <p:nvPr/>
        </p:nvSpPr>
        <p:spPr>
          <a:xfrm>
            <a:off x="104395" y="717085"/>
            <a:ext cx="8898430" cy="400110"/>
          </a:xfrm>
          <a:prstGeom prst="rect">
            <a:avLst/>
          </a:prstGeom>
          <a:noFill/>
        </p:spPr>
        <p:txBody>
          <a:bodyPr wrap="square" rtlCol="0">
            <a:spAutoFit/>
          </a:bodyPr>
          <a:lstStyle/>
          <a:p>
            <a:r>
              <a:rPr lang="en-US" sz="2000" dirty="0"/>
              <a:t>This can also be expressed as:</a:t>
            </a:r>
            <a:endParaRPr lang="en-US" sz="2000" i="1" dirty="0"/>
          </a:p>
        </p:txBody>
      </p:sp>
      <p:sp>
        <p:nvSpPr>
          <p:cNvPr id="23" name="TextBox 22">
            <a:extLst>
              <a:ext uri="{FF2B5EF4-FFF2-40B4-BE49-F238E27FC236}">
                <a16:creationId xmlns:a16="http://schemas.microsoft.com/office/drawing/2014/main" id="{A003ABD6-DA78-6A47-8A4B-48DA46CBDC82}"/>
              </a:ext>
            </a:extLst>
          </p:cNvPr>
          <p:cNvSpPr txBox="1"/>
          <p:nvPr/>
        </p:nvSpPr>
        <p:spPr>
          <a:xfrm>
            <a:off x="3203349" y="1037211"/>
            <a:ext cx="3258305" cy="369332"/>
          </a:xfrm>
          <a:prstGeom prst="rect">
            <a:avLst/>
          </a:prstGeom>
          <a:noFill/>
        </p:spPr>
        <p:txBody>
          <a:bodyPr wrap="square" rtlCol="0">
            <a:spAutoFit/>
          </a:bodyPr>
          <a:lstStyle/>
          <a:p>
            <a:pPr algn="ctr"/>
            <a:r>
              <a:rPr lang="en-US" sz="1800" dirty="0">
                <a:solidFill>
                  <a:srgbClr val="FF9933"/>
                </a:solidFill>
              </a:rPr>
              <a:t>Rate of change of energy density</a:t>
            </a:r>
          </a:p>
        </p:txBody>
      </p:sp>
      <p:sp>
        <p:nvSpPr>
          <p:cNvPr id="24" name="TextBox 23">
            <a:extLst>
              <a:ext uri="{FF2B5EF4-FFF2-40B4-BE49-F238E27FC236}">
                <a16:creationId xmlns:a16="http://schemas.microsoft.com/office/drawing/2014/main" id="{0BEBE2FF-AAD4-0E40-B511-9C73A0D3AA37}"/>
              </a:ext>
            </a:extLst>
          </p:cNvPr>
          <p:cNvSpPr txBox="1"/>
          <p:nvPr/>
        </p:nvSpPr>
        <p:spPr>
          <a:xfrm>
            <a:off x="-41905" y="2057951"/>
            <a:ext cx="3270762" cy="923330"/>
          </a:xfrm>
          <a:prstGeom prst="rect">
            <a:avLst/>
          </a:prstGeom>
          <a:noFill/>
        </p:spPr>
        <p:txBody>
          <a:bodyPr wrap="square" rtlCol="0">
            <a:spAutoFit/>
          </a:bodyPr>
          <a:lstStyle/>
          <a:p>
            <a:pPr algn="ctr"/>
            <a:r>
              <a:rPr lang="en-US" sz="1800" dirty="0">
                <a:solidFill>
                  <a:srgbClr val="0070C0"/>
                </a:solidFill>
              </a:rPr>
              <a:t>Divergence of Poynting vector. </a:t>
            </a:r>
          </a:p>
          <a:p>
            <a:pPr algn="ctr"/>
            <a:r>
              <a:rPr lang="en-US" sz="1800" dirty="0">
                <a:solidFill>
                  <a:srgbClr val="0070C0"/>
                </a:solidFill>
              </a:rPr>
              <a:t>(divergence indicates sources/sinks of energy)</a:t>
            </a:r>
          </a:p>
        </p:txBody>
      </p:sp>
      <p:sp>
        <p:nvSpPr>
          <p:cNvPr id="28" name="Rounded Rectangle 27">
            <a:extLst>
              <a:ext uri="{FF2B5EF4-FFF2-40B4-BE49-F238E27FC236}">
                <a16:creationId xmlns:a16="http://schemas.microsoft.com/office/drawing/2014/main" id="{A8401BAC-F631-9041-96F9-BAFB44D54DEF}"/>
              </a:ext>
            </a:extLst>
          </p:cNvPr>
          <p:cNvSpPr/>
          <p:nvPr/>
        </p:nvSpPr>
        <p:spPr>
          <a:xfrm>
            <a:off x="6586525" y="1631033"/>
            <a:ext cx="645118" cy="38475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ounded Rectangle 28">
            <a:extLst>
              <a:ext uri="{FF2B5EF4-FFF2-40B4-BE49-F238E27FC236}">
                <a16:creationId xmlns:a16="http://schemas.microsoft.com/office/drawing/2014/main" id="{CEF853A4-8F36-FB40-AE60-6B2D12E169B1}"/>
              </a:ext>
            </a:extLst>
          </p:cNvPr>
          <p:cNvSpPr/>
          <p:nvPr/>
        </p:nvSpPr>
        <p:spPr>
          <a:xfrm>
            <a:off x="2360695" y="1620998"/>
            <a:ext cx="676712" cy="384758"/>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B2B7797F-BE97-694A-B67B-FA3564283E9C}"/>
              </a:ext>
            </a:extLst>
          </p:cNvPr>
          <p:cNvSpPr/>
          <p:nvPr/>
        </p:nvSpPr>
        <p:spPr>
          <a:xfrm>
            <a:off x="3332292" y="1431916"/>
            <a:ext cx="2927756" cy="871011"/>
          </a:xfrm>
          <a:prstGeom prst="roundRect">
            <a:avLst>
              <a:gd name="adj" fmla="val 4553"/>
            </a:avLst>
          </a:prstGeom>
          <a:solidFill>
            <a:srgbClr val="FF9933">
              <a:alpha val="19000"/>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CDC07186-F8A8-9B4D-8630-A688458FE9E6}"/>
              </a:ext>
            </a:extLst>
          </p:cNvPr>
          <p:cNvSpPr txBox="1"/>
          <p:nvPr/>
        </p:nvSpPr>
        <p:spPr>
          <a:xfrm>
            <a:off x="1714363" y="3110648"/>
            <a:ext cx="2819399" cy="923330"/>
          </a:xfrm>
          <a:prstGeom prst="rect">
            <a:avLst/>
          </a:prstGeom>
          <a:noFill/>
        </p:spPr>
        <p:txBody>
          <a:bodyPr wrap="square" rtlCol="0">
            <a:spAutoFit/>
          </a:bodyPr>
          <a:lstStyle/>
          <a:p>
            <a:pPr algn="ctr"/>
            <a:r>
              <a:rPr lang="en-US" sz="1800" dirty="0"/>
              <a:t>Density of reactive power driving the build-up of electric field in vacuum</a:t>
            </a:r>
          </a:p>
        </p:txBody>
      </p:sp>
      <p:sp>
        <p:nvSpPr>
          <p:cNvPr id="32" name="TextBox 31">
            <a:extLst>
              <a:ext uri="{FF2B5EF4-FFF2-40B4-BE49-F238E27FC236}">
                <a16:creationId xmlns:a16="http://schemas.microsoft.com/office/drawing/2014/main" id="{6A77CB8C-9D73-B84B-8A54-CE9CD0B697A9}"/>
              </a:ext>
            </a:extLst>
          </p:cNvPr>
          <p:cNvSpPr txBox="1"/>
          <p:nvPr/>
        </p:nvSpPr>
        <p:spPr>
          <a:xfrm>
            <a:off x="4384164" y="3102993"/>
            <a:ext cx="2819399" cy="923330"/>
          </a:xfrm>
          <a:prstGeom prst="rect">
            <a:avLst/>
          </a:prstGeom>
          <a:noFill/>
        </p:spPr>
        <p:txBody>
          <a:bodyPr wrap="square" rtlCol="0">
            <a:spAutoFit/>
          </a:bodyPr>
          <a:lstStyle/>
          <a:p>
            <a:pPr algn="ctr"/>
            <a:r>
              <a:rPr lang="en-US" sz="1800" dirty="0"/>
              <a:t>Density of reactive power driving the build-up of magnetic field in vacuum</a:t>
            </a:r>
          </a:p>
        </p:txBody>
      </p:sp>
      <p:cxnSp>
        <p:nvCxnSpPr>
          <p:cNvPr id="33" name="Straight Arrow Connector 32">
            <a:extLst>
              <a:ext uri="{FF2B5EF4-FFF2-40B4-BE49-F238E27FC236}">
                <a16:creationId xmlns:a16="http://schemas.microsoft.com/office/drawing/2014/main" id="{D56A9D68-1F27-184C-A739-A262D70164AC}"/>
              </a:ext>
            </a:extLst>
          </p:cNvPr>
          <p:cNvCxnSpPr>
            <a:cxnSpLocks/>
          </p:cNvCxnSpPr>
          <p:nvPr/>
        </p:nvCxnSpPr>
        <p:spPr bwMode="auto">
          <a:xfrm flipV="1">
            <a:off x="3497943" y="2380577"/>
            <a:ext cx="328106" cy="6007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Left Brace 6">
            <a:extLst>
              <a:ext uri="{FF2B5EF4-FFF2-40B4-BE49-F238E27FC236}">
                <a16:creationId xmlns:a16="http://schemas.microsoft.com/office/drawing/2014/main" id="{666B9D44-57A7-6643-B4EA-28B66BEC4B43}"/>
              </a:ext>
            </a:extLst>
          </p:cNvPr>
          <p:cNvSpPr/>
          <p:nvPr/>
        </p:nvSpPr>
        <p:spPr bwMode="auto">
          <a:xfrm rot="16200000">
            <a:off x="3759494" y="1808699"/>
            <a:ext cx="133111" cy="1116228"/>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4" name="Straight Arrow Connector 33">
            <a:extLst>
              <a:ext uri="{FF2B5EF4-FFF2-40B4-BE49-F238E27FC236}">
                <a16:creationId xmlns:a16="http://schemas.microsoft.com/office/drawing/2014/main" id="{7CEFDFB9-015D-6E46-985D-6B58FF88CBBF}"/>
              </a:ext>
            </a:extLst>
          </p:cNvPr>
          <p:cNvCxnSpPr>
            <a:cxnSpLocks/>
          </p:cNvCxnSpPr>
          <p:nvPr/>
        </p:nvCxnSpPr>
        <p:spPr bwMode="auto">
          <a:xfrm flipH="1" flipV="1">
            <a:off x="5548288" y="2379436"/>
            <a:ext cx="33587" cy="648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Left Brace 34">
            <a:extLst>
              <a:ext uri="{FF2B5EF4-FFF2-40B4-BE49-F238E27FC236}">
                <a16:creationId xmlns:a16="http://schemas.microsoft.com/office/drawing/2014/main" id="{51CE4F91-1A98-A44D-8480-399FF27DB060}"/>
              </a:ext>
            </a:extLst>
          </p:cNvPr>
          <p:cNvSpPr/>
          <p:nvPr/>
        </p:nvSpPr>
        <p:spPr bwMode="auto">
          <a:xfrm rot="16200000">
            <a:off x="5488278" y="1637088"/>
            <a:ext cx="115996" cy="1427547"/>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TextBox 35">
            <a:extLst>
              <a:ext uri="{FF2B5EF4-FFF2-40B4-BE49-F238E27FC236}">
                <a16:creationId xmlns:a16="http://schemas.microsoft.com/office/drawing/2014/main" id="{C11D61D5-5276-CB46-A42A-B5C1DDE8FF66}"/>
              </a:ext>
            </a:extLst>
          </p:cNvPr>
          <p:cNvSpPr txBox="1"/>
          <p:nvPr/>
        </p:nvSpPr>
        <p:spPr>
          <a:xfrm>
            <a:off x="104395" y="4131860"/>
            <a:ext cx="8898430" cy="707886"/>
          </a:xfrm>
          <a:prstGeom prst="rect">
            <a:avLst/>
          </a:prstGeom>
          <a:noFill/>
        </p:spPr>
        <p:txBody>
          <a:bodyPr wrap="square" rtlCol="0">
            <a:spAutoFit/>
          </a:bodyPr>
          <a:lstStyle/>
          <a:p>
            <a:r>
              <a:rPr lang="en-US" sz="2000" dirty="0"/>
              <a:t>If we look back to Maxwell’s equations we can derive a similar expression which provides some insight into the magnitude of the Poynting vector, </a:t>
            </a:r>
            <a:r>
              <a:rPr lang="en-US" sz="2000" i="1" dirty="0"/>
              <a:t>S</a:t>
            </a:r>
            <a:r>
              <a:rPr lang="en-US" sz="2000" dirty="0"/>
              <a:t>.</a:t>
            </a:r>
            <a:endParaRPr lang="en-US" sz="2000" i="1" dirty="0"/>
          </a:p>
        </p:txBody>
      </p:sp>
      <p:sp>
        <p:nvSpPr>
          <p:cNvPr id="37" name="TextBox 36">
            <a:extLst>
              <a:ext uri="{FF2B5EF4-FFF2-40B4-BE49-F238E27FC236}">
                <a16:creationId xmlns:a16="http://schemas.microsoft.com/office/drawing/2014/main" id="{A6869CC2-1342-9A43-9244-B2AA7AF69C5D}"/>
              </a:ext>
            </a:extLst>
          </p:cNvPr>
          <p:cNvSpPr txBox="1"/>
          <p:nvPr/>
        </p:nvSpPr>
        <p:spPr>
          <a:xfrm>
            <a:off x="6120917" y="2103638"/>
            <a:ext cx="3000864" cy="923330"/>
          </a:xfrm>
          <a:prstGeom prst="rect">
            <a:avLst/>
          </a:prstGeom>
          <a:noFill/>
        </p:spPr>
        <p:txBody>
          <a:bodyPr wrap="square" rtlCol="0">
            <a:spAutoFit/>
          </a:bodyPr>
          <a:lstStyle/>
          <a:p>
            <a:pPr algn="ctr"/>
            <a:r>
              <a:rPr lang="en-US" sz="1800" dirty="0">
                <a:solidFill>
                  <a:srgbClr val="FF0000"/>
                </a:solidFill>
              </a:rPr>
              <a:t>Density of electric power dissipated by Lorentz force doing work on charge carriers.</a:t>
            </a:r>
          </a:p>
        </p:txBody>
      </p:sp>
    </p:spTree>
    <p:extLst>
      <p:ext uri="{BB962C8B-B14F-4D97-AF65-F5344CB8AC3E}">
        <p14:creationId xmlns:p14="http://schemas.microsoft.com/office/powerpoint/2010/main" val="1257582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84663" y="1771113"/>
            <a:ext cx="7284366" cy="400110"/>
          </a:xfrm>
          <a:prstGeom prst="rect">
            <a:avLst/>
          </a:prstGeom>
          <a:noFill/>
        </p:spPr>
        <p:txBody>
          <a:bodyPr wrap="none" rtlCol="0">
            <a:spAutoFit/>
          </a:bodyPr>
          <a:lstStyle/>
          <a:p>
            <a:r>
              <a:rPr lang="en-US" sz="2000" dirty="0"/>
              <a:t>And we take the scalar product of the first with E and second with H:</a:t>
            </a: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D2CE6FF4-BE98-2B4D-8F1B-DD64E84B50B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FB82FABA-9B96-E942-A7B3-B0B3D047ED02}"/>
              </a:ext>
            </a:extLst>
          </p:cNvPr>
          <p:cNvSpPr txBox="1"/>
          <p:nvPr/>
        </p:nvSpPr>
        <p:spPr>
          <a:xfrm>
            <a:off x="194986" y="5042692"/>
            <a:ext cx="1563248" cy="400110"/>
          </a:xfrm>
          <a:prstGeom prst="rect">
            <a:avLst/>
          </a:prstGeom>
          <a:noFill/>
        </p:spPr>
        <p:txBody>
          <a:bodyPr wrap="none" rtlCol="0">
            <a:spAutoFit/>
          </a:bodyPr>
          <a:lstStyle/>
          <a:p>
            <a:r>
              <a:rPr lang="en-US" sz="2000" dirty="0"/>
              <a:t>This leads to:</a:t>
            </a:r>
          </a:p>
        </p:txBody>
      </p:sp>
      <p:sp>
        <p:nvSpPr>
          <p:cNvPr id="23" name="TextBox 22">
            <a:extLst>
              <a:ext uri="{FF2B5EF4-FFF2-40B4-BE49-F238E27FC236}">
                <a16:creationId xmlns:a16="http://schemas.microsoft.com/office/drawing/2014/main" id="{6C02CA74-B5E0-C143-84E5-B3E0E55A155A}"/>
              </a:ext>
            </a:extLst>
          </p:cNvPr>
          <p:cNvSpPr txBox="1"/>
          <p:nvPr/>
        </p:nvSpPr>
        <p:spPr>
          <a:xfrm>
            <a:off x="181241" y="656323"/>
            <a:ext cx="8832130" cy="400110"/>
          </a:xfrm>
          <a:prstGeom prst="rect">
            <a:avLst/>
          </a:prstGeom>
          <a:noFill/>
        </p:spPr>
        <p:txBody>
          <a:bodyPr wrap="square" rtlCol="0">
            <a:spAutoFit/>
          </a:bodyPr>
          <a:lstStyle/>
          <a:p>
            <a:r>
              <a:rPr lang="en-US" sz="2000" dirty="0"/>
              <a:t>Starting from the macroscopic Maxwell-Ampere law and the Maxwell-Faraday law:</a:t>
            </a:r>
            <a:endParaRPr lang="en-US" sz="2000" i="1" dirty="0"/>
          </a:p>
        </p:txBody>
      </p:sp>
      <p:pic>
        <p:nvPicPr>
          <p:cNvPr id="8" name="Picture 7">
            <a:extLst>
              <a:ext uri="{FF2B5EF4-FFF2-40B4-BE49-F238E27FC236}">
                <a16:creationId xmlns:a16="http://schemas.microsoft.com/office/drawing/2014/main" id="{BB071726-FABD-FF45-8642-B47A90A4BF06}"/>
              </a:ext>
            </a:extLst>
          </p:cNvPr>
          <p:cNvPicPr>
            <a:picLocks noChangeAspect="1"/>
          </p:cNvPicPr>
          <p:nvPr/>
        </p:nvPicPr>
        <p:blipFill>
          <a:blip r:embed="rId4"/>
          <a:stretch>
            <a:fillRect/>
          </a:stretch>
        </p:blipFill>
        <p:spPr>
          <a:xfrm>
            <a:off x="4887398" y="2081656"/>
            <a:ext cx="3175000" cy="723900"/>
          </a:xfrm>
          <a:prstGeom prst="rect">
            <a:avLst/>
          </a:prstGeom>
        </p:spPr>
      </p:pic>
      <p:pic>
        <p:nvPicPr>
          <p:cNvPr id="9" name="Picture 8">
            <a:extLst>
              <a:ext uri="{FF2B5EF4-FFF2-40B4-BE49-F238E27FC236}">
                <a16:creationId xmlns:a16="http://schemas.microsoft.com/office/drawing/2014/main" id="{40192F99-86E1-C34B-A2FE-B3FA698DFD2D}"/>
              </a:ext>
            </a:extLst>
          </p:cNvPr>
          <p:cNvPicPr>
            <a:picLocks noChangeAspect="1"/>
          </p:cNvPicPr>
          <p:nvPr/>
        </p:nvPicPr>
        <p:blipFill>
          <a:blip r:embed="rId5"/>
          <a:stretch>
            <a:fillRect/>
          </a:stretch>
        </p:blipFill>
        <p:spPr>
          <a:xfrm>
            <a:off x="5184629" y="1043331"/>
            <a:ext cx="2184400" cy="723900"/>
          </a:xfrm>
          <a:prstGeom prst="rect">
            <a:avLst/>
          </a:prstGeom>
        </p:spPr>
      </p:pic>
      <p:pic>
        <p:nvPicPr>
          <p:cNvPr id="12" name="Picture 11">
            <a:extLst>
              <a:ext uri="{FF2B5EF4-FFF2-40B4-BE49-F238E27FC236}">
                <a16:creationId xmlns:a16="http://schemas.microsoft.com/office/drawing/2014/main" id="{6A5D1DCB-A7C3-F944-83C9-CCFA4B4860AE}"/>
              </a:ext>
            </a:extLst>
          </p:cNvPr>
          <p:cNvPicPr>
            <a:picLocks noChangeAspect="1"/>
          </p:cNvPicPr>
          <p:nvPr/>
        </p:nvPicPr>
        <p:blipFill>
          <a:blip r:embed="rId6"/>
          <a:stretch>
            <a:fillRect/>
          </a:stretch>
        </p:blipFill>
        <p:spPr>
          <a:xfrm>
            <a:off x="279163" y="2119871"/>
            <a:ext cx="3975100" cy="723900"/>
          </a:xfrm>
          <a:prstGeom prst="rect">
            <a:avLst/>
          </a:prstGeom>
        </p:spPr>
      </p:pic>
      <p:pic>
        <p:nvPicPr>
          <p:cNvPr id="24" name="Picture 23">
            <a:extLst>
              <a:ext uri="{FF2B5EF4-FFF2-40B4-BE49-F238E27FC236}">
                <a16:creationId xmlns:a16="http://schemas.microsoft.com/office/drawing/2014/main" id="{2B44D4CF-BFD4-6B47-B1D1-D7A218CE3A75}"/>
              </a:ext>
            </a:extLst>
          </p:cNvPr>
          <p:cNvPicPr>
            <a:picLocks noChangeAspect="1"/>
          </p:cNvPicPr>
          <p:nvPr/>
        </p:nvPicPr>
        <p:blipFill>
          <a:blip r:embed="rId7"/>
          <a:stretch>
            <a:fillRect/>
          </a:stretch>
        </p:blipFill>
        <p:spPr>
          <a:xfrm>
            <a:off x="838055" y="1063364"/>
            <a:ext cx="2578100" cy="723900"/>
          </a:xfrm>
          <a:prstGeom prst="rect">
            <a:avLst/>
          </a:prstGeom>
        </p:spPr>
      </p:pic>
      <p:sp>
        <p:nvSpPr>
          <p:cNvPr id="20" name="Rounded Rectangle 19">
            <a:extLst>
              <a:ext uri="{FF2B5EF4-FFF2-40B4-BE49-F238E27FC236}">
                <a16:creationId xmlns:a16="http://schemas.microsoft.com/office/drawing/2014/main" id="{43104A25-A04E-174C-AF95-3931EC8FA413}"/>
              </a:ext>
            </a:extLst>
          </p:cNvPr>
          <p:cNvSpPr/>
          <p:nvPr/>
        </p:nvSpPr>
        <p:spPr>
          <a:xfrm>
            <a:off x="234683" y="3114755"/>
            <a:ext cx="8543588" cy="1661699"/>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A57223C1-21DA-214D-ADAE-853A98125A3E}"/>
              </a:ext>
            </a:extLst>
          </p:cNvPr>
          <p:cNvSpPr txBox="1"/>
          <p:nvPr/>
        </p:nvSpPr>
        <p:spPr>
          <a:xfrm>
            <a:off x="279162" y="3355090"/>
            <a:ext cx="1217000" cy="369332"/>
          </a:xfrm>
          <a:prstGeom prst="rect">
            <a:avLst/>
          </a:prstGeom>
          <a:noFill/>
        </p:spPr>
        <p:txBody>
          <a:bodyPr wrap="none" rtlCol="0">
            <a:spAutoFit/>
          </a:bodyPr>
          <a:lstStyle/>
          <a:p>
            <a:r>
              <a:rPr lang="en-US" sz="1800" dirty="0"/>
              <a:t>Chain rule:</a:t>
            </a:r>
          </a:p>
        </p:txBody>
      </p:sp>
      <p:pic>
        <p:nvPicPr>
          <p:cNvPr id="2" name="Picture 1">
            <a:extLst>
              <a:ext uri="{FF2B5EF4-FFF2-40B4-BE49-F238E27FC236}">
                <a16:creationId xmlns:a16="http://schemas.microsoft.com/office/drawing/2014/main" id="{FFDCCA61-DD47-A241-BF66-66FB412F2D58}"/>
              </a:ext>
            </a:extLst>
          </p:cNvPr>
          <p:cNvPicPr>
            <a:picLocks noChangeAspect="1"/>
          </p:cNvPicPr>
          <p:nvPr/>
        </p:nvPicPr>
        <p:blipFill>
          <a:blip r:embed="rId8"/>
          <a:stretch>
            <a:fillRect/>
          </a:stretch>
        </p:blipFill>
        <p:spPr>
          <a:xfrm>
            <a:off x="1688954" y="3285585"/>
            <a:ext cx="3873500" cy="546100"/>
          </a:xfrm>
          <a:prstGeom prst="rect">
            <a:avLst/>
          </a:prstGeom>
        </p:spPr>
      </p:pic>
      <p:pic>
        <p:nvPicPr>
          <p:cNvPr id="11" name="Picture 10">
            <a:extLst>
              <a:ext uri="{FF2B5EF4-FFF2-40B4-BE49-F238E27FC236}">
                <a16:creationId xmlns:a16="http://schemas.microsoft.com/office/drawing/2014/main" id="{F3C7A3D5-5CED-284F-BAD2-41D5E5DCCE8D}"/>
              </a:ext>
            </a:extLst>
          </p:cNvPr>
          <p:cNvPicPr>
            <a:picLocks noChangeAspect="1"/>
          </p:cNvPicPr>
          <p:nvPr/>
        </p:nvPicPr>
        <p:blipFill>
          <a:blip r:embed="rId9"/>
          <a:stretch>
            <a:fillRect/>
          </a:stretch>
        </p:blipFill>
        <p:spPr>
          <a:xfrm>
            <a:off x="1688954" y="4043752"/>
            <a:ext cx="1727200" cy="571500"/>
          </a:xfrm>
          <a:prstGeom prst="rect">
            <a:avLst/>
          </a:prstGeom>
        </p:spPr>
      </p:pic>
      <p:sp>
        <p:nvSpPr>
          <p:cNvPr id="26" name="TextBox 25">
            <a:extLst>
              <a:ext uri="{FF2B5EF4-FFF2-40B4-BE49-F238E27FC236}">
                <a16:creationId xmlns:a16="http://schemas.microsoft.com/office/drawing/2014/main" id="{2A073958-1816-D642-B840-FDDB2F66C034}"/>
              </a:ext>
            </a:extLst>
          </p:cNvPr>
          <p:cNvSpPr txBox="1"/>
          <p:nvPr/>
        </p:nvSpPr>
        <p:spPr>
          <a:xfrm>
            <a:off x="279162" y="4122483"/>
            <a:ext cx="639919" cy="369332"/>
          </a:xfrm>
          <a:prstGeom prst="rect">
            <a:avLst/>
          </a:prstGeom>
          <a:noFill/>
        </p:spPr>
        <p:txBody>
          <a:bodyPr wrap="none" rtlCol="0">
            <a:spAutoFit/>
          </a:bodyPr>
          <a:lstStyle/>
          <a:p>
            <a:r>
              <a:rPr lang="en-US" sz="1800" dirty="0"/>
              <a:t> and:</a:t>
            </a:r>
          </a:p>
        </p:txBody>
      </p:sp>
      <p:pic>
        <p:nvPicPr>
          <p:cNvPr id="14" name="Picture 13">
            <a:extLst>
              <a:ext uri="{FF2B5EF4-FFF2-40B4-BE49-F238E27FC236}">
                <a16:creationId xmlns:a16="http://schemas.microsoft.com/office/drawing/2014/main" id="{6860E2EE-15E4-7B42-9F02-15B047BEB6A2}"/>
              </a:ext>
            </a:extLst>
          </p:cNvPr>
          <p:cNvPicPr>
            <a:picLocks noChangeAspect="1"/>
          </p:cNvPicPr>
          <p:nvPr/>
        </p:nvPicPr>
        <p:blipFill>
          <a:blip r:embed="rId10"/>
          <a:stretch>
            <a:fillRect/>
          </a:stretch>
        </p:blipFill>
        <p:spPr>
          <a:xfrm>
            <a:off x="6585094" y="3635948"/>
            <a:ext cx="1739900" cy="571500"/>
          </a:xfrm>
          <a:prstGeom prst="rect">
            <a:avLst/>
          </a:prstGeom>
        </p:spPr>
      </p:pic>
      <p:cxnSp>
        <p:nvCxnSpPr>
          <p:cNvPr id="27" name="Straight Arrow Connector 26">
            <a:extLst>
              <a:ext uri="{FF2B5EF4-FFF2-40B4-BE49-F238E27FC236}">
                <a16:creationId xmlns:a16="http://schemas.microsoft.com/office/drawing/2014/main" id="{668467CF-83A6-4640-BCC0-CCBC78D85DCA}"/>
              </a:ext>
            </a:extLst>
          </p:cNvPr>
          <p:cNvCxnSpPr>
            <a:cxnSpLocks/>
          </p:cNvCxnSpPr>
          <p:nvPr/>
        </p:nvCxnSpPr>
        <p:spPr bwMode="auto">
          <a:xfrm>
            <a:off x="5763000" y="3577008"/>
            <a:ext cx="563235" cy="2485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9F89CB19-512D-3B4B-A1C9-FF8D31B66BD3}"/>
              </a:ext>
            </a:extLst>
          </p:cNvPr>
          <p:cNvCxnSpPr>
            <a:cxnSpLocks/>
          </p:cNvCxnSpPr>
          <p:nvPr/>
        </p:nvCxnSpPr>
        <p:spPr bwMode="auto">
          <a:xfrm flipV="1">
            <a:off x="3726845" y="4043752"/>
            <a:ext cx="2599390" cy="3140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1" name="Picture 30">
            <a:extLst>
              <a:ext uri="{FF2B5EF4-FFF2-40B4-BE49-F238E27FC236}">
                <a16:creationId xmlns:a16="http://schemas.microsoft.com/office/drawing/2014/main" id="{C1A11C95-051B-D54F-BED4-E02871EDBB7C}"/>
              </a:ext>
            </a:extLst>
          </p:cNvPr>
          <p:cNvPicPr>
            <a:picLocks noChangeAspect="1"/>
          </p:cNvPicPr>
          <p:nvPr/>
        </p:nvPicPr>
        <p:blipFill>
          <a:blip r:embed="rId11"/>
          <a:stretch>
            <a:fillRect/>
          </a:stretch>
        </p:blipFill>
        <p:spPr>
          <a:xfrm>
            <a:off x="802749" y="5340930"/>
            <a:ext cx="3911600" cy="723900"/>
          </a:xfrm>
          <a:prstGeom prst="rect">
            <a:avLst/>
          </a:prstGeom>
        </p:spPr>
      </p:pic>
      <p:pic>
        <p:nvPicPr>
          <p:cNvPr id="32" name="Picture 31">
            <a:extLst>
              <a:ext uri="{FF2B5EF4-FFF2-40B4-BE49-F238E27FC236}">
                <a16:creationId xmlns:a16="http://schemas.microsoft.com/office/drawing/2014/main" id="{25CA8AFE-02B3-8D4D-AAB8-B26CFDAFF411}"/>
              </a:ext>
            </a:extLst>
          </p:cNvPr>
          <p:cNvPicPr>
            <a:picLocks noChangeAspect="1"/>
          </p:cNvPicPr>
          <p:nvPr/>
        </p:nvPicPr>
        <p:blipFill>
          <a:blip r:embed="rId12"/>
          <a:stretch>
            <a:fillRect/>
          </a:stretch>
        </p:blipFill>
        <p:spPr>
          <a:xfrm>
            <a:off x="5562455" y="5340930"/>
            <a:ext cx="3060700" cy="723900"/>
          </a:xfrm>
          <a:prstGeom prst="rect">
            <a:avLst/>
          </a:prstGeom>
        </p:spPr>
      </p:pic>
      <p:sp>
        <p:nvSpPr>
          <p:cNvPr id="33" name="TextBox 32">
            <a:extLst>
              <a:ext uri="{FF2B5EF4-FFF2-40B4-BE49-F238E27FC236}">
                <a16:creationId xmlns:a16="http://schemas.microsoft.com/office/drawing/2014/main" id="{66F2E683-2597-B74C-A490-F718DDDEB8B3}"/>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Poynting vector derivation</a:t>
            </a:r>
          </a:p>
        </p:txBody>
      </p:sp>
      <p:sp>
        <p:nvSpPr>
          <p:cNvPr id="29" name="Rectangle 28">
            <a:extLst>
              <a:ext uri="{FF2B5EF4-FFF2-40B4-BE49-F238E27FC236}">
                <a16:creationId xmlns:a16="http://schemas.microsoft.com/office/drawing/2014/main" id="{975A4323-2598-A445-8412-EB5FB8BB3F90}"/>
              </a:ext>
            </a:extLst>
          </p:cNvPr>
          <p:cNvSpPr/>
          <p:nvPr/>
        </p:nvSpPr>
        <p:spPr>
          <a:xfrm>
            <a:off x="6357421" y="3400220"/>
            <a:ext cx="2096621" cy="114285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0609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02130" y="2090469"/>
            <a:ext cx="8274445" cy="461665"/>
          </a:xfrm>
          <a:prstGeom prst="rect">
            <a:avLst/>
          </a:prstGeom>
          <a:noFill/>
        </p:spPr>
        <p:txBody>
          <a:bodyPr wrap="none" rtlCol="0">
            <a:spAutoFit/>
          </a:bodyPr>
          <a:lstStyle/>
          <a:p>
            <a:r>
              <a:rPr lang="en-US" dirty="0"/>
              <a:t>We can then use a vectorial identity to simplify the left-hand side:</a:t>
            </a:r>
          </a:p>
        </p:txBody>
      </p:sp>
      <p:graphicFrame>
        <p:nvGraphicFramePr>
          <p:cNvPr id="17" name="Object 8"/>
          <p:cNvGraphicFramePr>
            <a:graphicFrameLocks noChangeAspect="1"/>
          </p:cNvGraphicFramePr>
          <p:nvPr>
            <p:extLst>
              <p:ext uri="{D42A27DB-BD31-4B8C-83A1-F6EECF244321}">
                <p14:modId xmlns:p14="http://schemas.microsoft.com/office/powerpoint/2010/main" val="983559868"/>
              </p:ext>
            </p:extLst>
          </p:nvPr>
        </p:nvGraphicFramePr>
        <p:xfrm>
          <a:off x="4974331" y="7087876"/>
          <a:ext cx="6230938" cy="1379538"/>
        </p:xfrm>
        <a:graphic>
          <a:graphicData uri="http://schemas.openxmlformats.org/presentationml/2006/ole">
            <mc:AlternateContent xmlns:mc="http://schemas.openxmlformats.org/markup-compatibility/2006">
              <mc:Choice xmlns:v="urn:schemas-microsoft-com:vml" Requires="v">
                <p:oleObj spid="_x0000_s3073" name="Equation" r:id="rId4" imgW="2781300" imgH="609600" progId="Equation.DSMT4">
                  <p:embed/>
                </p:oleObj>
              </mc:Choice>
              <mc:Fallback>
                <p:oleObj name="Equation" r:id="rId4" imgW="2781300" imgH="609600" progId="Equation.DSMT4">
                  <p:embed/>
                  <p:pic>
                    <p:nvPicPr>
                      <p:cNvPr id="1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331" y="7087876"/>
                        <a:ext cx="6230938" cy="1379538"/>
                      </a:xfrm>
                      <a:prstGeom prst="rect">
                        <a:avLst/>
                      </a:prstGeom>
                      <a:solidFill>
                        <a:srgbClr val="FFFFFF"/>
                      </a:solidFill>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1191714920"/>
              </p:ext>
            </p:extLst>
          </p:nvPr>
        </p:nvGraphicFramePr>
        <p:xfrm>
          <a:off x="179249" y="7029752"/>
          <a:ext cx="4354513" cy="977900"/>
        </p:xfrm>
        <a:graphic>
          <a:graphicData uri="http://schemas.openxmlformats.org/presentationml/2006/ole">
            <mc:AlternateContent xmlns:mc="http://schemas.openxmlformats.org/markup-compatibility/2006">
              <mc:Choice xmlns:v="urn:schemas-microsoft-com:vml" Requires="v">
                <p:oleObj spid="_x0000_s3074" name="Equation" r:id="rId6" imgW="1943100" imgH="431800" progId="Equation.DSMT4">
                  <p:embed/>
                </p:oleObj>
              </mc:Choice>
              <mc:Fallback>
                <p:oleObj name="Equation" r:id="rId6" imgW="1943100" imgH="431800" progId="Equation.DSMT4">
                  <p:embed/>
                  <p:pic>
                    <p:nvPicPr>
                      <p:cNvPr id="1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249" y="7029752"/>
                        <a:ext cx="4354513" cy="977900"/>
                      </a:xfrm>
                      <a:prstGeom prst="rect">
                        <a:avLst/>
                      </a:prstGeom>
                      <a:solidFill>
                        <a:srgbClr val="FFFFFF"/>
                      </a:solidFill>
                    </p:spPr>
                  </p:pic>
                </p:oleObj>
              </mc:Fallback>
            </mc:AlternateContent>
          </a:graphicData>
        </a:graphic>
      </p:graphicFrame>
      <p:pic>
        <p:nvPicPr>
          <p:cNvPr id="20" name="Picture 19"/>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1" name="TextBox 20">
            <a:extLst>
              <a:ext uri="{FF2B5EF4-FFF2-40B4-BE49-F238E27FC236}">
                <a16:creationId xmlns:a16="http://schemas.microsoft.com/office/drawing/2014/main" id="{649BE88E-FD68-B741-A4C4-2CAE8106AF35}"/>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8" name="TextBox 17">
            <a:extLst>
              <a:ext uri="{FF2B5EF4-FFF2-40B4-BE49-F238E27FC236}">
                <a16:creationId xmlns:a16="http://schemas.microsoft.com/office/drawing/2014/main" id="{3A7B949B-2188-1842-85B9-19AACD02F43C}"/>
              </a:ext>
            </a:extLst>
          </p:cNvPr>
          <p:cNvSpPr txBox="1"/>
          <p:nvPr/>
        </p:nvSpPr>
        <p:spPr>
          <a:xfrm>
            <a:off x="142011" y="667902"/>
            <a:ext cx="6603941" cy="461665"/>
          </a:xfrm>
          <a:prstGeom prst="rect">
            <a:avLst/>
          </a:prstGeom>
          <a:noFill/>
        </p:spPr>
        <p:txBody>
          <a:bodyPr wrap="none" rtlCol="0">
            <a:spAutoFit/>
          </a:bodyPr>
          <a:lstStyle/>
          <a:p>
            <a:r>
              <a:rPr lang="en-US" dirty="0"/>
              <a:t>We then subtract the two equations from each other:</a:t>
            </a:r>
          </a:p>
        </p:txBody>
      </p:sp>
      <p:pic>
        <p:nvPicPr>
          <p:cNvPr id="3" name="Picture 2">
            <a:extLst>
              <a:ext uri="{FF2B5EF4-FFF2-40B4-BE49-F238E27FC236}">
                <a16:creationId xmlns:a16="http://schemas.microsoft.com/office/drawing/2014/main" id="{5A79CF7D-F864-8E48-9EF2-72AB322008B6}"/>
              </a:ext>
            </a:extLst>
          </p:cNvPr>
          <p:cNvPicPr>
            <a:picLocks noChangeAspect="1"/>
          </p:cNvPicPr>
          <p:nvPr/>
        </p:nvPicPr>
        <p:blipFill>
          <a:blip r:embed="rId9"/>
          <a:stretch>
            <a:fillRect/>
          </a:stretch>
        </p:blipFill>
        <p:spPr>
          <a:xfrm>
            <a:off x="800000" y="1221107"/>
            <a:ext cx="7289800" cy="723900"/>
          </a:xfrm>
          <a:prstGeom prst="rect">
            <a:avLst/>
          </a:prstGeom>
        </p:spPr>
      </p:pic>
      <p:pic>
        <p:nvPicPr>
          <p:cNvPr id="7" name="Picture 6">
            <a:extLst>
              <a:ext uri="{FF2B5EF4-FFF2-40B4-BE49-F238E27FC236}">
                <a16:creationId xmlns:a16="http://schemas.microsoft.com/office/drawing/2014/main" id="{BF6EB5E6-E014-3140-AFBF-26372D5ACD29}"/>
              </a:ext>
            </a:extLst>
          </p:cNvPr>
          <p:cNvPicPr>
            <a:picLocks noChangeAspect="1"/>
          </p:cNvPicPr>
          <p:nvPr/>
        </p:nvPicPr>
        <p:blipFill>
          <a:blip r:embed="rId10"/>
          <a:stretch>
            <a:fillRect/>
          </a:stretch>
        </p:blipFill>
        <p:spPr>
          <a:xfrm>
            <a:off x="360931" y="2629758"/>
            <a:ext cx="4127500" cy="317500"/>
          </a:xfrm>
          <a:prstGeom prst="rect">
            <a:avLst/>
          </a:prstGeom>
        </p:spPr>
      </p:pic>
      <p:pic>
        <p:nvPicPr>
          <p:cNvPr id="8" name="Picture 7">
            <a:extLst>
              <a:ext uri="{FF2B5EF4-FFF2-40B4-BE49-F238E27FC236}">
                <a16:creationId xmlns:a16="http://schemas.microsoft.com/office/drawing/2014/main" id="{D1FEBFE7-9902-D544-BCED-AA01C34ED219}"/>
              </a:ext>
            </a:extLst>
          </p:cNvPr>
          <p:cNvPicPr>
            <a:picLocks noChangeAspect="1"/>
          </p:cNvPicPr>
          <p:nvPr/>
        </p:nvPicPr>
        <p:blipFill>
          <a:blip r:embed="rId11"/>
          <a:stretch>
            <a:fillRect/>
          </a:stretch>
        </p:blipFill>
        <p:spPr>
          <a:xfrm>
            <a:off x="1592831" y="3054029"/>
            <a:ext cx="5791200" cy="723900"/>
          </a:xfrm>
          <a:prstGeom prst="rect">
            <a:avLst/>
          </a:prstGeom>
        </p:spPr>
      </p:pic>
      <p:sp>
        <p:nvSpPr>
          <p:cNvPr id="22" name="TextBox 21">
            <a:extLst>
              <a:ext uri="{FF2B5EF4-FFF2-40B4-BE49-F238E27FC236}">
                <a16:creationId xmlns:a16="http://schemas.microsoft.com/office/drawing/2014/main" id="{23B5A878-8968-4C44-9D37-4E0785F42F66}"/>
              </a:ext>
            </a:extLst>
          </p:cNvPr>
          <p:cNvSpPr txBox="1"/>
          <p:nvPr/>
        </p:nvSpPr>
        <p:spPr>
          <a:xfrm>
            <a:off x="234683" y="3957539"/>
            <a:ext cx="1541858" cy="923330"/>
          </a:xfrm>
          <a:prstGeom prst="rect">
            <a:avLst/>
          </a:prstGeom>
          <a:noFill/>
        </p:spPr>
        <p:txBody>
          <a:bodyPr wrap="square" rtlCol="0">
            <a:spAutoFit/>
          </a:bodyPr>
          <a:lstStyle/>
          <a:p>
            <a:r>
              <a:rPr lang="en-US" sz="1800" dirty="0">
                <a:solidFill>
                  <a:srgbClr val="00B050"/>
                </a:solidFill>
              </a:rPr>
              <a:t>Poynting’s theorem in vacuum</a:t>
            </a:r>
          </a:p>
        </p:txBody>
      </p:sp>
      <p:pic>
        <p:nvPicPr>
          <p:cNvPr id="12" name="Picture 11">
            <a:extLst>
              <a:ext uri="{FF2B5EF4-FFF2-40B4-BE49-F238E27FC236}">
                <a16:creationId xmlns:a16="http://schemas.microsoft.com/office/drawing/2014/main" id="{0D30C3EC-BFB8-8143-8EB7-8A672A6B7332}"/>
              </a:ext>
            </a:extLst>
          </p:cNvPr>
          <p:cNvPicPr>
            <a:picLocks noChangeAspect="1"/>
          </p:cNvPicPr>
          <p:nvPr/>
        </p:nvPicPr>
        <p:blipFill>
          <a:blip r:embed="rId12"/>
          <a:stretch>
            <a:fillRect/>
          </a:stretch>
        </p:blipFill>
        <p:spPr>
          <a:xfrm>
            <a:off x="3488431" y="5420226"/>
            <a:ext cx="1485900" cy="317500"/>
          </a:xfrm>
          <a:prstGeom prst="rect">
            <a:avLst/>
          </a:prstGeom>
        </p:spPr>
      </p:pic>
      <p:sp>
        <p:nvSpPr>
          <p:cNvPr id="23" name="Rounded Rectangle 22">
            <a:extLst>
              <a:ext uri="{FF2B5EF4-FFF2-40B4-BE49-F238E27FC236}">
                <a16:creationId xmlns:a16="http://schemas.microsoft.com/office/drawing/2014/main" id="{CF626699-9F42-184C-B3CD-A9B8ABF6AA79}"/>
              </a:ext>
            </a:extLst>
          </p:cNvPr>
          <p:cNvSpPr/>
          <p:nvPr/>
        </p:nvSpPr>
        <p:spPr>
          <a:xfrm>
            <a:off x="3401531" y="5402649"/>
            <a:ext cx="1572800" cy="38475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TextBox 23">
            <a:extLst>
              <a:ext uri="{FF2B5EF4-FFF2-40B4-BE49-F238E27FC236}">
                <a16:creationId xmlns:a16="http://schemas.microsoft.com/office/drawing/2014/main" id="{0DD0611B-B84A-1048-B1B2-F645299E94F2}"/>
              </a:ext>
            </a:extLst>
          </p:cNvPr>
          <p:cNvSpPr txBox="1"/>
          <p:nvPr/>
        </p:nvSpPr>
        <p:spPr>
          <a:xfrm>
            <a:off x="234683" y="4929676"/>
            <a:ext cx="3106058" cy="1200329"/>
          </a:xfrm>
          <a:prstGeom prst="rect">
            <a:avLst/>
          </a:prstGeom>
          <a:noFill/>
        </p:spPr>
        <p:txBody>
          <a:bodyPr wrap="square" rtlCol="0">
            <a:spAutoFit/>
          </a:bodyPr>
          <a:lstStyle/>
          <a:p>
            <a:r>
              <a:rPr lang="en-US" sz="1800" dirty="0">
                <a:solidFill>
                  <a:srgbClr val="FF0000"/>
                </a:solidFill>
              </a:rPr>
              <a:t>Poynting vector:</a:t>
            </a:r>
          </a:p>
          <a:p>
            <a:r>
              <a:rPr lang="en-US" sz="1800" dirty="0">
                <a:solidFill>
                  <a:srgbClr val="FF0000"/>
                </a:solidFill>
              </a:rPr>
              <a:t>Vector describing energy density and direction of energy flow.</a:t>
            </a:r>
          </a:p>
        </p:txBody>
      </p:sp>
      <p:sp>
        <p:nvSpPr>
          <p:cNvPr id="25" name="TextBox 24">
            <a:extLst>
              <a:ext uri="{FF2B5EF4-FFF2-40B4-BE49-F238E27FC236}">
                <a16:creationId xmlns:a16="http://schemas.microsoft.com/office/drawing/2014/main" id="{63E4298B-2C33-C749-BD2C-9A4C61EDBBEF}"/>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Poynting vector derivation</a:t>
            </a:r>
          </a:p>
        </p:txBody>
      </p:sp>
      <p:pic>
        <p:nvPicPr>
          <p:cNvPr id="26" name="Picture 25">
            <a:extLst>
              <a:ext uri="{FF2B5EF4-FFF2-40B4-BE49-F238E27FC236}">
                <a16:creationId xmlns:a16="http://schemas.microsoft.com/office/drawing/2014/main" id="{1CD9F74F-E801-8742-8218-EDBB327C93BA}"/>
              </a:ext>
            </a:extLst>
          </p:cNvPr>
          <p:cNvPicPr>
            <a:picLocks noChangeAspect="1"/>
          </p:cNvPicPr>
          <p:nvPr/>
        </p:nvPicPr>
        <p:blipFill>
          <a:blip r:embed="rId13"/>
          <a:stretch>
            <a:fillRect/>
          </a:stretch>
        </p:blipFill>
        <p:spPr>
          <a:xfrm>
            <a:off x="1803262" y="4014231"/>
            <a:ext cx="5461000" cy="787400"/>
          </a:xfrm>
          <a:prstGeom prst="rect">
            <a:avLst/>
          </a:prstGeom>
          <a:ln>
            <a:solidFill>
              <a:srgbClr val="00B050"/>
            </a:solidFill>
          </a:ln>
        </p:spPr>
      </p:pic>
      <p:pic>
        <p:nvPicPr>
          <p:cNvPr id="10" name="Picture 9">
            <a:extLst>
              <a:ext uri="{FF2B5EF4-FFF2-40B4-BE49-F238E27FC236}">
                <a16:creationId xmlns:a16="http://schemas.microsoft.com/office/drawing/2014/main" id="{89999B1F-9FF4-CE4F-BAD2-C63B61C96969}"/>
              </a:ext>
            </a:extLst>
          </p:cNvPr>
          <p:cNvPicPr>
            <a:picLocks noChangeAspect="1"/>
          </p:cNvPicPr>
          <p:nvPr/>
        </p:nvPicPr>
        <p:blipFill>
          <a:blip r:embed="rId14"/>
          <a:stretch>
            <a:fillRect/>
          </a:stretch>
        </p:blipFill>
        <p:spPr>
          <a:xfrm>
            <a:off x="5575017" y="5193623"/>
            <a:ext cx="3124200" cy="292100"/>
          </a:xfrm>
          <a:prstGeom prst="rect">
            <a:avLst/>
          </a:prstGeom>
        </p:spPr>
      </p:pic>
      <p:sp>
        <p:nvSpPr>
          <p:cNvPr id="28" name="TextBox 27">
            <a:extLst>
              <a:ext uri="{FF2B5EF4-FFF2-40B4-BE49-F238E27FC236}">
                <a16:creationId xmlns:a16="http://schemas.microsoft.com/office/drawing/2014/main" id="{3E7FB24E-A447-A741-9D61-FE81CC0174FD}"/>
              </a:ext>
            </a:extLst>
          </p:cNvPr>
          <p:cNvSpPr txBox="1"/>
          <p:nvPr/>
        </p:nvSpPr>
        <p:spPr>
          <a:xfrm>
            <a:off x="5494862" y="5582829"/>
            <a:ext cx="3538800" cy="369332"/>
          </a:xfrm>
          <a:prstGeom prst="rect">
            <a:avLst/>
          </a:prstGeom>
          <a:noFill/>
        </p:spPr>
        <p:txBody>
          <a:bodyPr wrap="square" rtlCol="0">
            <a:spAutoFit/>
          </a:bodyPr>
          <a:lstStyle/>
          <a:p>
            <a:r>
              <a:rPr lang="en-US" sz="1800" dirty="0"/>
              <a:t>Units of </a:t>
            </a:r>
            <a:r>
              <a:rPr lang="en-US" sz="1800" i="1" dirty="0"/>
              <a:t>S</a:t>
            </a:r>
            <a:r>
              <a:rPr lang="en-US" sz="1800" dirty="0"/>
              <a:t>: [V/m][A/m] = W/m</a:t>
            </a:r>
            <a:r>
              <a:rPr lang="en-US" sz="1800" baseline="30000" dirty="0"/>
              <a:t>2</a:t>
            </a:r>
          </a:p>
        </p:txBody>
      </p:sp>
      <p:sp>
        <p:nvSpPr>
          <p:cNvPr id="27" name="Rectangle 26">
            <a:extLst>
              <a:ext uri="{FF2B5EF4-FFF2-40B4-BE49-F238E27FC236}">
                <a16:creationId xmlns:a16="http://schemas.microsoft.com/office/drawing/2014/main" id="{B9E2662A-AFAC-E348-89F8-53720BA5B799}"/>
              </a:ext>
            </a:extLst>
          </p:cNvPr>
          <p:cNvSpPr/>
          <p:nvPr/>
        </p:nvSpPr>
        <p:spPr>
          <a:xfrm>
            <a:off x="3287905" y="5251421"/>
            <a:ext cx="1762176" cy="75057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787719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Significance of Poynting’s theorem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Rectangle 5"/>
          <p:cNvSpPr>
            <a:spLocks noChangeArrowheads="1"/>
          </p:cNvSpPr>
          <p:nvPr/>
        </p:nvSpPr>
        <p:spPr bwMode="auto">
          <a:xfrm>
            <a:off x="129297" y="5374807"/>
            <a:ext cx="184666" cy="461665"/>
          </a:xfrm>
          <a:prstGeom prst="rect">
            <a:avLst/>
          </a:prstGeom>
          <a:noFill/>
          <a:ln w="9525">
            <a:noFill/>
            <a:miter lim="800000"/>
            <a:headEnd/>
            <a:tailEnd/>
          </a:ln>
        </p:spPr>
        <p:txBody>
          <a:bodyPr wrap="none" anchor="ctr">
            <a:prstTxWarp prst="textNoShape">
              <a:avLst/>
            </a:prstTxWarp>
            <a:spAutoFit/>
          </a:bodyPr>
          <a:lstStyle/>
          <a:p>
            <a:endParaRPr lang="en-GB">
              <a:solidFill>
                <a:srgbClr val="000000"/>
              </a:solidFill>
            </a:endParaRPr>
          </a:p>
        </p:txBody>
      </p:sp>
      <p:sp>
        <p:nvSpPr>
          <p:cNvPr id="22" name="Rectangle 14"/>
          <p:cNvSpPr>
            <a:spLocks noChangeArrowheads="1"/>
          </p:cNvSpPr>
          <p:nvPr/>
        </p:nvSpPr>
        <p:spPr bwMode="auto">
          <a:xfrm>
            <a:off x="0" y="5870813"/>
            <a:ext cx="184666" cy="461665"/>
          </a:xfrm>
          <a:prstGeom prst="rect">
            <a:avLst/>
          </a:prstGeom>
          <a:noFill/>
          <a:ln w="9525">
            <a:noFill/>
            <a:miter lim="800000"/>
            <a:headEnd/>
            <a:tailEnd/>
          </a:ln>
        </p:spPr>
        <p:txBody>
          <a:bodyPr wrap="none" anchor="ctr">
            <a:prstTxWarp prst="textNoShape">
              <a:avLst/>
            </a:prstTxWarp>
            <a:spAutoFit/>
          </a:bodyPr>
          <a:lstStyle/>
          <a:p>
            <a:endParaRPr lang="en-GB">
              <a:solidFill>
                <a:srgbClr val="000000"/>
              </a:solidFill>
            </a:endParaRPr>
          </a:p>
        </p:txBody>
      </p:sp>
      <p:sp>
        <p:nvSpPr>
          <p:cNvPr id="27" name="Rectangle 6"/>
          <p:cNvSpPr>
            <a:spLocks noChangeArrowheads="1"/>
          </p:cNvSpPr>
          <p:nvPr/>
        </p:nvSpPr>
        <p:spPr bwMode="auto">
          <a:xfrm>
            <a:off x="149703" y="4177150"/>
            <a:ext cx="8722835" cy="1938992"/>
          </a:xfrm>
          <a:prstGeom prst="rect">
            <a:avLst/>
          </a:prstGeom>
          <a:noFill/>
          <a:ln w="9525">
            <a:noFill/>
            <a:miter lim="800000"/>
            <a:headEnd/>
            <a:tailEnd/>
          </a:ln>
        </p:spPr>
        <p:txBody>
          <a:bodyPr wrap="square" anchor="ctr">
            <a:prstTxWarp prst="textNoShape">
              <a:avLst/>
            </a:prstTxWarp>
            <a:spAutoFit/>
          </a:bodyPr>
          <a:lstStyle/>
          <a:p>
            <a:pPr algn="just"/>
            <a:r>
              <a:rPr lang="en-US" sz="2000" dirty="0">
                <a:solidFill>
                  <a:srgbClr val="000000"/>
                </a:solidFill>
                <a:latin typeface="+mn-lt"/>
                <a:ea typeface="Times New Roman" pitchFamily="-84" charset="0"/>
                <a:cs typeface="Helvetica"/>
              </a:rPr>
              <a:t>The energy loss is then associated with a </a:t>
            </a:r>
            <a:r>
              <a:rPr lang="en-US" sz="2000" dirty="0">
                <a:solidFill>
                  <a:srgbClr val="0070C0"/>
                </a:solidFill>
                <a:latin typeface="+mn-lt"/>
                <a:ea typeface="Times New Roman" pitchFamily="-84" charset="0"/>
                <a:cs typeface="Helvetica"/>
              </a:rPr>
              <a:t>SURFACE</a:t>
            </a:r>
            <a:r>
              <a:rPr lang="en-US" sz="2000" dirty="0">
                <a:solidFill>
                  <a:srgbClr val="000000"/>
                </a:solidFill>
                <a:latin typeface="+mn-lt"/>
                <a:ea typeface="Times New Roman" pitchFamily="-84" charset="0"/>
                <a:cs typeface="Helvetica"/>
              </a:rPr>
              <a:t> component (corresponding to the energy been radiated away from the region) plus a </a:t>
            </a:r>
            <a:r>
              <a:rPr lang="en-US" sz="2000" dirty="0">
                <a:solidFill>
                  <a:srgbClr val="FF0000"/>
                </a:solidFill>
                <a:latin typeface="+mn-lt"/>
                <a:ea typeface="Times New Roman" pitchFamily="-84" charset="0"/>
                <a:cs typeface="Helvetica"/>
              </a:rPr>
              <a:t>VOLUMETRIC</a:t>
            </a:r>
            <a:r>
              <a:rPr lang="en-US" sz="2000" dirty="0">
                <a:solidFill>
                  <a:srgbClr val="000000"/>
                </a:solidFill>
                <a:latin typeface="+mn-lt"/>
                <a:ea typeface="Times New Roman" pitchFamily="-84" charset="0"/>
                <a:cs typeface="Helvetica"/>
              </a:rPr>
              <a:t> component (corresponding to the possible presence of currents in the material).</a:t>
            </a:r>
          </a:p>
          <a:p>
            <a:pPr algn="just"/>
            <a:endParaRPr lang="en-US" sz="2000" dirty="0">
              <a:solidFill>
                <a:srgbClr val="000000"/>
              </a:solidFill>
              <a:latin typeface="+mn-lt"/>
              <a:ea typeface="Times New Roman" pitchFamily="-84" charset="0"/>
              <a:cs typeface="Helvetica"/>
            </a:endParaRPr>
          </a:p>
          <a:p>
            <a:pPr algn="just"/>
            <a:r>
              <a:rPr lang="en-US" sz="2000" dirty="0">
                <a:solidFill>
                  <a:srgbClr val="000000"/>
                </a:solidFill>
                <a:latin typeface="+mn-lt"/>
                <a:ea typeface="Times New Roman" pitchFamily="-84" charset="0"/>
                <a:cs typeface="Helvetica"/>
              </a:rPr>
              <a:t>In this sense the Poynting vector can be physically interpreted as the instantaneous energy being "radiated" across unit area of the surface.   </a:t>
            </a: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E4A553F3-970F-E644-8F4D-D169A227F931}"/>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4" name="Rectangle 6">
            <a:extLst>
              <a:ext uri="{FF2B5EF4-FFF2-40B4-BE49-F238E27FC236}">
                <a16:creationId xmlns:a16="http://schemas.microsoft.com/office/drawing/2014/main" id="{1E1112CC-FF27-C044-9D68-EB4DBEADA693}"/>
              </a:ext>
            </a:extLst>
          </p:cNvPr>
          <p:cNvSpPr>
            <a:spLocks noChangeArrowheads="1"/>
          </p:cNvSpPr>
          <p:nvPr/>
        </p:nvSpPr>
        <p:spPr bwMode="auto">
          <a:xfrm>
            <a:off x="129296" y="2986044"/>
            <a:ext cx="8722835" cy="400110"/>
          </a:xfrm>
          <a:prstGeom prst="rect">
            <a:avLst/>
          </a:prstGeom>
          <a:noFill/>
          <a:ln w="9525">
            <a:noFill/>
            <a:miter lim="800000"/>
            <a:headEnd/>
            <a:tailEnd/>
          </a:ln>
        </p:spPr>
        <p:txBody>
          <a:bodyPr wrap="square" anchor="ctr">
            <a:prstTxWarp prst="textNoShape">
              <a:avLst/>
            </a:prstTxWarp>
            <a:spAutoFit/>
          </a:bodyPr>
          <a:lstStyle/>
          <a:p>
            <a:pPr algn="just"/>
            <a:r>
              <a:rPr lang="en-US" sz="2000" dirty="0">
                <a:solidFill>
                  <a:srgbClr val="000000"/>
                </a:solidFill>
                <a:latin typeface="+mn-lt"/>
                <a:ea typeface="Times New Roman" pitchFamily="-84" charset="0"/>
                <a:cs typeface="Helvetica"/>
              </a:rPr>
              <a:t>Integrating this over a volume we convert our energy densities to actual energy.</a:t>
            </a:r>
          </a:p>
        </p:txBody>
      </p:sp>
      <p:sp>
        <p:nvSpPr>
          <p:cNvPr id="32" name="TextBox 31">
            <a:extLst>
              <a:ext uri="{FF2B5EF4-FFF2-40B4-BE49-F238E27FC236}">
                <a16:creationId xmlns:a16="http://schemas.microsoft.com/office/drawing/2014/main" id="{97EBBDEE-80D4-8249-9676-DC3B36322971}"/>
              </a:ext>
            </a:extLst>
          </p:cNvPr>
          <p:cNvSpPr txBox="1"/>
          <p:nvPr/>
        </p:nvSpPr>
        <p:spPr>
          <a:xfrm>
            <a:off x="4925408" y="2409169"/>
            <a:ext cx="2093510" cy="646331"/>
          </a:xfrm>
          <a:prstGeom prst="rect">
            <a:avLst/>
          </a:prstGeom>
          <a:noFill/>
        </p:spPr>
        <p:txBody>
          <a:bodyPr wrap="square" rtlCol="0">
            <a:spAutoFit/>
          </a:bodyPr>
          <a:lstStyle/>
          <a:p>
            <a:pPr algn="ctr"/>
            <a:r>
              <a:rPr lang="en-US" sz="1800" dirty="0">
                <a:solidFill>
                  <a:srgbClr val="0070C0"/>
                </a:solidFill>
              </a:rPr>
              <a:t>Energy density of sources or sinks</a:t>
            </a:r>
          </a:p>
        </p:txBody>
      </p:sp>
      <p:sp>
        <p:nvSpPr>
          <p:cNvPr id="33" name="TextBox 32">
            <a:extLst>
              <a:ext uri="{FF2B5EF4-FFF2-40B4-BE49-F238E27FC236}">
                <a16:creationId xmlns:a16="http://schemas.microsoft.com/office/drawing/2014/main" id="{D9DB1033-2416-AC44-AB24-027718066C5A}"/>
              </a:ext>
            </a:extLst>
          </p:cNvPr>
          <p:cNvSpPr txBox="1"/>
          <p:nvPr/>
        </p:nvSpPr>
        <p:spPr>
          <a:xfrm>
            <a:off x="-3151" y="1683475"/>
            <a:ext cx="2280185" cy="1200329"/>
          </a:xfrm>
          <a:prstGeom prst="rect">
            <a:avLst/>
          </a:prstGeom>
          <a:noFill/>
        </p:spPr>
        <p:txBody>
          <a:bodyPr wrap="square" rtlCol="0">
            <a:spAutoFit/>
          </a:bodyPr>
          <a:lstStyle/>
          <a:p>
            <a:r>
              <a:rPr lang="en-US" sz="1800" dirty="0"/>
              <a:t>Rate of change of power density in electric and magnetic fields in vacuum</a:t>
            </a:r>
          </a:p>
        </p:txBody>
      </p:sp>
      <p:sp>
        <p:nvSpPr>
          <p:cNvPr id="34" name="TextBox 33">
            <a:extLst>
              <a:ext uri="{FF2B5EF4-FFF2-40B4-BE49-F238E27FC236}">
                <a16:creationId xmlns:a16="http://schemas.microsoft.com/office/drawing/2014/main" id="{F5461E85-2818-BD46-A267-FDDE14D2A52E}"/>
              </a:ext>
            </a:extLst>
          </p:cNvPr>
          <p:cNvSpPr txBox="1"/>
          <p:nvPr/>
        </p:nvSpPr>
        <p:spPr>
          <a:xfrm>
            <a:off x="7310810" y="1635783"/>
            <a:ext cx="1799977" cy="1477328"/>
          </a:xfrm>
          <a:prstGeom prst="rect">
            <a:avLst/>
          </a:prstGeom>
          <a:noFill/>
        </p:spPr>
        <p:txBody>
          <a:bodyPr wrap="square" rtlCol="0">
            <a:spAutoFit/>
          </a:bodyPr>
          <a:lstStyle/>
          <a:p>
            <a:pPr algn="ctr"/>
            <a:r>
              <a:rPr lang="en-US" sz="1800" dirty="0">
                <a:solidFill>
                  <a:srgbClr val="FF0000"/>
                </a:solidFill>
              </a:rPr>
              <a:t>Density of electric power dissipated by Lorentz force – </a:t>
            </a:r>
            <a:r>
              <a:rPr lang="en-US" sz="1800" b="1" dirty="0">
                <a:solidFill>
                  <a:srgbClr val="FF0000"/>
                </a:solidFill>
              </a:rPr>
              <a:t>Ohmic heating</a:t>
            </a:r>
            <a:r>
              <a:rPr lang="en-US" sz="1800" dirty="0">
                <a:solidFill>
                  <a:srgbClr val="FF0000"/>
                </a:solidFill>
              </a:rPr>
              <a:t>.</a:t>
            </a:r>
          </a:p>
        </p:txBody>
      </p:sp>
      <p:pic>
        <p:nvPicPr>
          <p:cNvPr id="5" name="Picture 4">
            <a:extLst>
              <a:ext uri="{FF2B5EF4-FFF2-40B4-BE49-F238E27FC236}">
                <a16:creationId xmlns:a16="http://schemas.microsoft.com/office/drawing/2014/main" id="{FA109ECB-1FE1-4348-BE1A-B4FDEC6A28D5}"/>
              </a:ext>
            </a:extLst>
          </p:cNvPr>
          <p:cNvPicPr>
            <a:picLocks noChangeAspect="1"/>
          </p:cNvPicPr>
          <p:nvPr/>
        </p:nvPicPr>
        <p:blipFill>
          <a:blip r:embed="rId4"/>
          <a:stretch>
            <a:fillRect/>
          </a:stretch>
        </p:blipFill>
        <p:spPr>
          <a:xfrm>
            <a:off x="2119051" y="1720966"/>
            <a:ext cx="5168900" cy="787400"/>
          </a:xfrm>
          <a:prstGeom prst="rect">
            <a:avLst/>
          </a:prstGeom>
        </p:spPr>
      </p:pic>
      <p:sp>
        <p:nvSpPr>
          <p:cNvPr id="35" name="Rectangle 6">
            <a:extLst>
              <a:ext uri="{FF2B5EF4-FFF2-40B4-BE49-F238E27FC236}">
                <a16:creationId xmlns:a16="http://schemas.microsoft.com/office/drawing/2014/main" id="{448F200B-30D3-524E-A8F8-445921B83C12}"/>
              </a:ext>
            </a:extLst>
          </p:cNvPr>
          <p:cNvSpPr>
            <a:spLocks noChangeArrowheads="1"/>
          </p:cNvSpPr>
          <p:nvPr/>
        </p:nvSpPr>
        <p:spPr bwMode="auto">
          <a:xfrm>
            <a:off x="129296" y="663976"/>
            <a:ext cx="8981491" cy="1015663"/>
          </a:xfrm>
          <a:prstGeom prst="rect">
            <a:avLst/>
          </a:prstGeom>
          <a:noFill/>
          <a:ln w="9525">
            <a:noFill/>
            <a:miter lim="800000"/>
            <a:headEnd/>
            <a:tailEnd/>
          </a:ln>
        </p:spPr>
        <p:txBody>
          <a:bodyPr wrap="square" anchor="ctr">
            <a:prstTxWarp prst="textNoShape">
              <a:avLst/>
            </a:prstTxWarp>
            <a:spAutoFit/>
          </a:bodyPr>
          <a:lstStyle/>
          <a:p>
            <a:pPr algn="just"/>
            <a:r>
              <a:rPr lang="en-US" sz="2000" dirty="0">
                <a:solidFill>
                  <a:srgbClr val="000000"/>
                </a:solidFill>
                <a:latin typeface="+mn-lt"/>
                <a:ea typeface="Times New Roman" pitchFamily="-84" charset="0"/>
                <a:cs typeface="Helvetica"/>
              </a:rPr>
              <a:t>By rearranging Poynting’s theorem we can see clearly the balance of energy in electric and magnetic fields and energy added or lost from the system due to sources/sinks/work on charges. </a:t>
            </a:r>
          </a:p>
        </p:txBody>
      </p:sp>
      <p:pic>
        <p:nvPicPr>
          <p:cNvPr id="12" name="Picture 11">
            <a:extLst>
              <a:ext uri="{FF2B5EF4-FFF2-40B4-BE49-F238E27FC236}">
                <a16:creationId xmlns:a16="http://schemas.microsoft.com/office/drawing/2014/main" id="{B5BF4EFD-F8B7-404A-B179-29450C9D0647}"/>
              </a:ext>
            </a:extLst>
          </p:cNvPr>
          <p:cNvPicPr>
            <a:picLocks noChangeAspect="1"/>
          </p:cNvPicPr>
          <p:nvPr/>
        </p:nvPicPr>
        <p:blipFill>
          <a:blip r:embed="rId5"/>
          <a:stretch>
            <a:fillRect/>
          </a:stretch>
        </p:blipFill>
        <p:spPr>
          <a:xfrm>
            <a:off x="1335314" y="3486612"/>
            <a:ext cx="5410200" cy="723900"/>
          </a:xfrm>
          <a:prstGeom prst="rect">
            <a:avLst/>
          </a:prstGeom>
        </p:spPr>
      </p:pic>
      <p:sp>
        <p:nvSpPr>
          <p:cNvPr id="36" name="Rounded Rectangle 35">
            <a:extLst>
              <a:ext uri="{FF2B5EF4-FFF2-40B4-BE49-F238E27FC236}">
                <a16:creationId xmlns:a16="http://schemas.microsoft.com/office/drawing/2014/main" id="{99E19F5B-5275-4148-B280-27EF98E49620}"/>
              </a:ext>
            </a:extLst>
          </p:cNvPr>
          <p:cNvSpPr/>
          <p:nvPr/>
        </p:nvSpPr>
        <p:spPr>
          <a:xfrm>
            <a:off x="5295450" y="3488394"/>
            <a:ext cx="1450063" cy="72211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Rounded Rectangle 36">
            <a:extLst>
              <a:ext uri="{FF2B5EF4-FFF2-40B4-BE49-F238E27FC236}">
                <a16:creationId xmlns:a16="http://schemas.microsoft.com/office/drawing/2014/main" id="{7CEC967D-3122-E24D-B9D4-21E940AE8AC4}"/>
              </a:ext>
            </a:extLst>
          </p:cNvPr>
          <p:cNvSpPr/>
          <p:nvPr/>
        </p:nvSpPr>
        <p:spPr>
          <a:xfrm>
            <a:off x="3702057" y="3454921"/>
            <a:ext cx="1334399" cy="755590"/>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787719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1:</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830997"/>
          </a:xfrm>
          <a:prstGeom prst="rect">
            <a:avLst/>
          </a:prstGeom>
          <a:noFill/>
        </p:spPr>
        <p:txBody>
          <a:bodyPr wrap="square" rtlCol="0">
            <a:spAutoFit/>
          </a:bodyPr>
          <a:lstStyle/>
          <a:p>
            <a:r>
              <a:rPr lang="en-US" dirty="0"/>
              <a:t>What mathematical tool was used to turn the volume integral of the Poynting vector divergence into a surface integral?</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531092"/>
            <a:ext cx="8637855" cy="2677656"/>
          </a:xfrm>
          <a:prstGeom prst="rect">
            <a:avLst/>
          </a:prstGeom>
          <a:noFill/>
        </p:spPr>
        <p:txBody>
          <a:bodyPr wrap="square" rtlCol="0">
            <a:spAutoFit/>
          </a:bodyPr>
          <a:lstStyle/>
          <a:p>
            <a:pPr marL="457200" indent="-457200">
              <a:buAutoNum type="alphaUcParenR"/>
            </a:pPr>
            <a:r>
              <a:rPr lang="en-US" dirty="0"/>
              <a:t>Kelvin-Stokes’ theorem</a:t>
            </a:r>
          </a:p>
          <a:p>
            <a:pPr marL="457200" indent="-457200">
              <a:buAutoNum type="alphaUcParenR"/>
            </a:pPr>
            <a:endParaRPr lang="en-US" dirty="0"/>
          </a:p>
          <a:p>
            <a:pPr marL="457200" indent="-457200">
              <a:buAutoNum type="alphaUcParenR"/>
            </a:pPr>
            <a:r>
              <a:rPr lang="en-US" dirty="0"/>
              <a:t>Gauss’ theorem </a:t>
            </a:r>
          </a:p>
          <a:p>
            <a:pPr marL="457200" indent="-457200">
              <a:buAutoNum type="alphaUcParenR"/>
            </a:pPr>
            <a:endParaRPr lang="en-US" dirty="0"/>
          </a:p>
          <a:p>
            <a:pPr marL="457200" indent="-457200">
              <a:buAutoNum type="alphaUcParenR"/>
            </a:pPr>
            <a:r>
              <a:rPr lang="en-US" dirty="0"/>
              <a:t>Vector identity</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942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Electric and magnetic energy density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Rectangle 6">
            <a:extLst>
              <a:ext uri="{FF2B5EF4-FFF2-40B4-BE49-F238E27FC236}">
                <a16:creationId xmlns:a16="http://schemas.microsoft.com/office/drawing/2014/main" id="{44ADE93A-BB5E-7842-BA96-2F83E6546FDA}"/>
              </a:ext>
            </a:extLst>
          </p:cNvPr>
          <p:cNvSpPr>
            <a:spLocks noChangeArrowheads="1"/>
          </p:cNvSpPr>
          <p:nvPr/>
        </p:nvSpPr>
        <p:spPr bwMode="auto">
          <a:xfrm>
            <a:off x="194986" y="1235577"/>
            <a:ext cx="8677552" cy="1323439"/>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We can use Poynting’s theorem and the Poynting vector to determine the energy transported by electromagnetic waves. </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Let’s use our simple plane wave:</a:t>
            </a:r>
          </a:p>
        </p:txBody>
      </p:sp>
      <p:pic>
        <p:nvPicPr>
          <p:cNvPr id="2" name="Picture 1">
            <a:extLst>
              <a:ext uri="{FF2B5EF4-FFF2-40B4-BE49-F238E27FC236}">
                <a16:creationId xmlns:a16="http://schemas.microsoft.com/office/drawing/2014/main" id="{8980B84A-A97F-8947-B485-DDD6A6EE49CB}"/>
              </a:ext>
            </a:extLst>
          </p:cNvPr>
          <p:cNvPicPr>
            <a:picLocks noChangeAspect="1"/>
          </p:cNvPicPr>
          <p:nvPr/>
        </p:nvPicPr>
        <p:blipFill>
          <a:blip r:embed="rId4"/>
          <a:stretch>
            <a:fillRect/>
          </a:stretch>
        </p:blipFill>
        <p:spPr>
          <a:xfrm>
            <a:off x="5691377" y="817708"/>
            <a:ext cx="1358900" cy="279400"/>
          </a:xfrm>
          <a:prstGeom prst="rect">
            <a:avLst/>
          </a:prstGeom>
        </p:spPr>
      </p:pic>
      <p:sp>
        <p:nvSpPr>
          <p:cNvPr id="24" name="Rectangle 6">
            <a:extLst>
              <a:ext uri="{FF2B5EF4-FFF2-40B4-BE49-F238E27FC236}">
                <a16:creationId xmlns:a16="http://schemas.microsoft.com/office/drawing/2014/main" id="{5C800909-95BE-E94C-A06C-461C01167105}"/>
              </a:ext>
            </a:extLst>
          </p:cNvPr>
          <p:cNvSpPr>
            <a:spLocks noChangeArrowheads="1"/>
          </p:cNvSpPr>
          <p:nvPr/>
        </p:nvSpPr>
        <p:spPr bwMode="auto">
          <a:xfrm>
            <a:off x="194986" y="759065"/>
            <a:ext cx="8677552"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The Poynting vector describes total flow of energy:</a:t>
            </a:r>
          </a:p>
        </p:txBody>
      </p:sp>
      <p:pic>
        <p:nvPicPr>
          <p:cNvPr id="7" name="Picture 6">
            <a:extLst>
              <a:ext uri="{FF2B5EF4-FFF2-40B4-BE49-F238E27FC236}">
                <a16:creationId xmlns:a16="http://schemas.microsoft.com/office/drawing/2014/main" id="{292B25F9-AB19-C145-9DB1-4A531AC507E5}"/>
              </a:ext>
            </a:extLst>
          </p:cNvPr>
          <p:cNvPicPr>
            <a:picLocks noChangeAspect="1"/>
          </p:cNvPicPr>
          <p:nvPr/>
        </p:nvPicPr>
        <p:blipFill>
          <a:blip r:embed="rId5"/>
          <a:stretch>
            <a:fillRect/>
          </a:stretch>
        </p:blipFill>
        <p:spPr>
          <a:xfrm>
            <a:off x="685662" y="3511413"/>
            <a:ext cx="7696200" cy="355600"/>
          </a:xfrm>
          <a:prstGeom prst="rect">
            <a:avLst/>
          </a:prstGeom>
        </p:spPr>
      </p:pic>
      <p:pic>
        <p:nvPicPr>
          <p:cNvPr id="8" name="Picture 7">
            <a:extLst>
              <a:ext uri="{FF2B5EF4-FFF2-40B4-BE49-F238E27FC236}">
                <a16:creationId xmlns:a16="http://schemas.microsoft.com/office/drawing/2014/main" id="{09E6B448-AA04-2A44-B362-F0FE4D5FF783}"/>
              </a:ext>
            </a:extLst>
          </p:cNvPr>
          <p:cNvPicPr>
            <a:picLocks noChangeAspect="1"/>
          </p:cNvPicPr>
          <p:nvPr/>
        </p:nvPicPr>
        <p:blipFill>
          <a:blip r:embed="rId6"/>
          <a:stretch>
            <a:fillRect/>
          </a:stretch>
        </p:blipFill>
        <p:spPr>
          <a:xfrm>
            <a:off x="685662" y="4117096"/>
            <a:ext cx="1638300" cy="355600"/>
          </a:xfrm>
          <a:prstGeom prst="rect">
            <a:avLst/>
          </a:prstGeom>
        </p:spPr>
      </p:pic>
      <p:sp>
        <p:nvSpPr>
          <p:cNvPr id="32" name="Rectangle 6">
            <a:extLst>
              <a:ext uri="{FF2B5EF4-FFF2-40B4-BE49-F238E27FC236}">
                <a16:creationId xmlns:a16="http://schemas.microsoft.com/office/drawing/2014/main" id="{4D136011-D19D-0D44-9B32-FEE57B40AD88}"/>
              </a:ext>
            </a:extLst>
          </p:cNvPr>
          <p:cNvSpPr>
            <a:spLocks noChangeArrowheads="1"/>
          </p:cNvSpPr>
          <p:nvPr/>
        </p:nvSpPr>
        <p:spPr bwMode="auto">
          <a:xfrm>
            <a:off x="234683" y="5373921"/>
            <a:ext cx="4669826"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The energy flows in the positive z direction which is the same direction as the wave.</a:t>
            </a:r>
          </a:p>
        </p:txBody>
      </p:sp>
      <p:pic>
        <p:nvPicPr>
          <p:cNvPr id="3" name="Picture 2">
            <a:extLst>
              <a:ext uri="{FF2B5EF4-FFF2-40B4-BE49-F238E27FC236}">
                <a16:creationId xmlns:a16="http://schemas.microsoft.com/office/drawing/2014/main" id="{24DBC7C7-EC47-FD45-B147-804FB7B2896B}"/>
              </a:ext>
            </a:extLst>
          </p:cNvPr>
          <p:cNvPicPr>
            <a:picLocks noChangeAspect="1"/>
          </p:cNvPicPr>
          <p:nvPr/>
        </p:nvPicPr>
        <p:blipFill>
          <a:blip r:embed="rId7"/>
          <a:stretch>
            <a:fillRect/>
          </a:stretch>
        </p:blipFill>
        <p:spPr>
          <a:xfrm>
            <a:off x="717412" y="2596346"/>
            <a:ext cx="3213100" cy="342900"/>
          </a:xfrm>
          <a:prstGeom prst="rect">
            <a:avLst/>
          </a:prstGeom>
        </p:spPr>
      </p:pic>
      <p:pic>
        <p:nvPicPr>
          <p:cNvPr id="5" name="Picture 4">
            <a:extLst>
              <a:ext uri="{FF2B5EF4-FFF2-40B4-BE49-F238E27FC236}">
                <a16:creationId xmlns:a16="http://schemas.microsoft.com/office/drawing/2014/main" id="{FF548682-9FEA-B940-9D2D-023D1CA8CE28}"/>
              </a:ext>
            </a:extLst>
          </p:cNvPr>
          <p:cNvPicPr>
            <a:picLocks noChangeAspect="1"/>
          </p:cNvPicPr>
          <p:nvPr/>
        </p:nvPicPr>
        <p:blipFill>
          <a:blip r:embed="rId8"/>
          <a:stretch>
            <a:fillRect/>
          </a:stretch>
        </p:blipFill>
        <p:spPr>
          <a:xfrm>
            <a:off x="5213490" y="2562830"/>
            <a:ext cx="3251200" cy="342900"/>
          </a:xfrm>
          <a:prstGeom prst="rect">
            <a:avLst/>
          </a:prstGeom>
        </p:spPr>
      </p:pic>
      <p:pic>
        <p:nvPicPr>
          <p:cNvPr id="17" name="Picture 16">
            <a:extLst>
              <a:ext uri="{FF2B5EF4-FFF2-40B4-BE49-F238E27FC236}">
                <a16:creationId xmlns:a16="http://schemas.microsoft.com/office/drawing/2014/main" id="{C0C0EC58-7F89-554F-AAF7-0AEBD2866B87}"/>
              </a:ext>
            </a:extLst>
          </p:cNvPr>
          <p:cNvPicPr>
            <a:picLocks noChangeAspect="1"/>
          </p:cNvPicPr>
          <p:nvPr/>
        </p:nvPicPr>
        <p:blipFill>
          <a:blip r:embed="rId9"/>
          <a:stretch>
            <a:fillRect/>
          </a:stretch>
        </p:blipFill>
        <p:spPr>
          <a:xfrm>
            <a:off x="6675276" y="5491456"/>
            <a:ext cx="2148390" cy="552100"/>
          </a:xfrm>
          <a:prstGeom prst="rect">
            <a:avLst/>
          </a:prstGeom>
        </p:spPr>
      </p:pic>
      <p:pic>
        <p:nvPicPr>
          <p:cNvPr id="19" name="Picture 18">
            <a:extLst>
              <a:ext uri="{FF2B5EF4-FFF2-40B4-BE49-F238E27FC236}">
                <a16:creationId xmlns:a16="http://schemas.microsoft.com/office/drawing/2014/main" id="{90326C60-719D-F640-B8A6-B4DE76105688}"/>
              </a:ext>
            </a:extLst>
          </p:cNvPr>
          <p:cNvPicPr>
            <a:picLocks noChangeAspect="1"/>
          </p:cNvPicPr>
          <p:nvPr/>
        </p:nvPicPr>
        <p:blipFill>
          <a:blip r:embed="rId10"/>
          <a:stretch>
            <a:fillRect/>
          </a:stretch>
        </p:blipFill>
        <p:spPr>
          <a:xfrm>
            <a:off x="685662" y="4582413"/>
            <a:ext cx="7429500" cy="685800"/>
          </a:xfrm>
          <a:prstGeom prst="rect">
            <a:avLst/>
          </a:prstGeom>
        </p:spPr>
      </p:pic>
      <p:sp>
        <p:nvSpPr>
          <p:cNvPr id="25" name="Rounded Rectangle 24">
            <a:extLst>
              <a:ext uri="{FF2B5EF4-FFF2-40B4-BE49-F238E27FC236}">
                <a16:creationId xmlns:a16="http://schemas.microsoft.com/office/drawing/2014/main" id="{8AE8CFDC-E515-3545-AD16-4F11CE6E962E}"/>
              </a:ext>
            </a:extLst>
          </p:cNvPr>
          <p:cNvSpPr/>
          <p:nvPr/>
        </p:nvSpPr>
        <p:spPr>
          <a:xfrm>
            <a:off x="4657435" y="4546095"/>
            <a:ext cx="3426784" cy="72211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2926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Instantaneous energy flow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2" name="Rectangle 6">
            <a:extLst>
              <a:ext uri="{FF2B5EF4-FFF2-40B4-BE49-F238E27FC236}">
                <a16:creationId xmlns:a16="http://schemas.microsoft.com/office/drawing/2014/main" id="{4D136011-D19D-0D44-9B32-FEE57B40AD88}"/>
              </a:ext>
            </a:extLst>
          </p:cNvPr>
          <p:cNvSpPr>
            <a:spLocks noChangeArrowheads="1"/>
          </p:cNvSpPr>
          <p:nvPr/>
        </p:nvSpPr>
        <p:spPr bwMode="auto">
          <a:xfrm>
            <a:off x="181413" y="746086"/>
            <a:ext cx="3664352" cy="5324535"/>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The magnitude of our electric field varies between positive and negative with time (</a:t>
            </a:r>
            <a:r>
              <a:rPr lang="en-US" sz="2000" i="1" dirty="0">
                <a:solidFill>
                  <a:srgbClr val="000000"/>
                </a:solidFill>
                <a:latin typeface="+mn-lt"/>
                <a:ea typeface="Times New Roman" pitchFamily="-84" charset="0"/>
                <a:cs typeface="Helvetica"/>
              </a:rPr>
              <a:t>the direction of the electric field flips</a:t>
            </a:r>
            <a:r>
              <a:rPr lang="en-US" sz="2000" dirty="0">
                <a:solidFill>
                  <a:srgbClr val="000000"/>
                </a:solidFill>
                <a:latin typeface="+mn-lt"/>
                <a:ea typeface="Times New Roman" pitchFamily="-84" charset="0"/>
                <a:cs typeface="Helvetica"/>
              </a:rPr>
              <a:t>).</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The magnitude of the Poynting vector varies with time at twice the frequency of the electromagnetic field but is always positive with a maximum amplitude equivalent to </a:t>
            </a:r>
            <a:r>
              <a:rPr lang="en-US" sz="2000" i="1" dirty="0">
                <a:solidFill>
                  <a:srgbClr val="000000"/>
                </a:solidFill>
                <a:latin typeface="+mn-lt"/>
                <a:ea typeface="Times New Roman" pitchFamily="-84" charset="0"/>
                <a:cs typeface="Helvetica"/>
              </a:rPr>
              <a:t>E</a:t>
            </a:r>
            <a:r>
              <a:rPr lang="en-US" sz="2000" i="1" baseline="-25000" dirty="0">
                <a:solidFill>
                  <a:srgbClr val="000000"/>
                </a:solidFill>
                <a:latin typeface="+mn-lt"/>
                <a:ea typeface="Times New Roman" pitchFamily="-84" charset="0"/>
                <a:cs typeface="Helvetica"/>
              </a:rPr>
              <a:t>0</a:t>
            </a:r>
            <a:r>
              <a:rPr lang="en-US" sz="2000" i="1" dirty="0">
                <a:solidFill>
                  <a:srgbClr val="000000"/>
                </a:solidFill>
                <a:latin typeface="+mn-lt"/>
                <a:ea typeface="Times New Roman" pitchFamily="-84" charset="0"/>
                <a:cs typeface="Helvetica"/>
              </a:rPr>
              <a:t>H</a:t>
            </a:r>
            <a:r>
              <a:rPr lang="en-US" sz="2000" i="1" baseline="-25000" dirty="0">
                <a:solidFill>
                  <a:srgbClr val="000000"/>
                </a:solidFill>
                <a:latin typeface="+mn-lt"/>
                <a:ea typeface="Times New Roman" pitchFamily="-84" charset="0"/>
                <a:cs typeface="Helvetica"/>
              </a:rPr>
              <a:t>0</a:t>
            </a:r>
            <a:r>
              <a:rPr lang="en-US" sz="2000" dirty="0">
                <a:solidFill>
                  <a:srgbClr val="000000"/>
                </a:solidFill>
                <a:latin typeface="+mn-lt"/>
                <a:ea typeface="Times New Roman" pitchFamily="-84" charset="0"/>
                <a:cs typeface="Helvetica"/>
              </a:rPr>
              <a:t> as we saw before.</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If the Poynting vector was negative, this would imply the wave was traveling in the opposite direction.</a:t>
            </a:r>
          </a:p>
        </p:txBody>
      </p:sp>
      <p:pic>
        <p:nvPicPr>
          <p:cNvPr id="3" name="Picture 2">
            <a:extLst>
              <a:ext uri="{FF2B5EF4-FFF2-40B4-BE49-F238E27FC236}">
                <a16:creationId xmlns:a16="http://schemas.microsoft.com/office/drawing/2014/main" id="{24DBC7C7-EC47-FD45-B147-804FB7B2896B}"/>
              </a:ext>
            </a:extLst>
          </p:cNvPr>
          <p:cNvPicPr>
            <a:picLocks noChangeAspect="1"/>
          </p:cNvPicPr>
          <p:nvPr/>
        </p:nvPicPr>
        <p:blipFill>
          <a:blip r:embed="rId4"/>
          <a:stretch>
            <a:fillRect/>
          </a:stretch>
        </p:blipFill>
        <p:spPr>
          <a:xfrm>
            <a:off x="5311404" y="710962"/>
            <a:ext cx="3213100" cy="342900"/>
          </a:xfrm>
          <a:prstGeom prst="rect">
            <a:avLst/>
          </a:prstGeom>
        </p:spPr>
      </p:pic>
      <p:pic>
        <p:nvPicPr>
          <p:cNvPr id="20" name="Picture 19">
            <a:extLst>
              <a:ext uri="{FF2B5EF4-FFF2-40B4-BE49-F238E27FC236}">
                <a16:creationId xmlns:a16="http://schemas.microsoft.com/office/drawing/2014/main" id="{73D7DB58-91EA-1043-AE24-BE2D55A8296C}"/>
              </a:ext>
            </a:extLst>
          </p:cNvPr>
          <p:cNvPicPr>
            <a:picLocks noChangeAspect="1"/>
          </p:cNvPicPr>
          <p:nvPr/>
        </p:nvPicPr>
        <p:blipFill>
          <a:blip r:embed="rId5"/>
          <a:stretch>
            <a:fillRect/>
          </a:stretch>
        </p:blipFill>
        <p:spPr>
          <a:xfrm>
            <a:off x="5273304" y="3936720"/>
            <a:ext cx="3289300" cy="381000"/>
          </a:xfrm>
          <a:prstGeom prst="rect">
            <a:avLst/>
          </a:prstGeom>
        </p:spPr>
      </p:pic>
      <p:pic>
        <p:nvPicPr>
          <p:cNvPr id="19458" name="Picture 2">
            <a:extLst>
              <a:ext uri="{FF2B5EF4-FFF2-40B4-BE49-F238E27FC236}">
                <a16:creationId xmlns:a16="http://schemas.microsoft.com/office/drawing/2014/main" id="{13E8E6FD-D85F-AC4B-8BC6-90D368BA1E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241" y="4279382"/>
            <a:ext cx="4702074" cy="193899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5D5C1FF9-9422-7549-B2FD-8DBE818A08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716" y="1038235"/>
            <a:ext cx="4927599" cy="288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864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PHY2084: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0" y="1984822"/>
            <a:ext cx="9143999" cy="2400657"/>
          </a:xfrm>
          <a:prstGeom prst="rect">
            <a:avLst/>
          </a:prstGeom>
          <a:noFill/>
        </p:spPr>
        <p:txBody>
          <a:bodyPr wrap="square" rtlCol="0">
            <a:spAutoFit/>
          </a:bodyPr>
          <a:lstStyle/>
          <a:p>
            <a:pPr algn="ctr"/>
            <a:r>
              <a:rPr lang="en-US" sz="5000" b="1" dirty="0">
                <a:solidFill>
                  <a:schemeClr val="tx1">
                    <a:lumMod val="75000"/>
                    <a:lumOff val="25000"/>
                  </a:schemeClr>
                </a:solidFill>
                <a:latin typeface="Baskerville"/>
                <a:cs typeface="Baskerville"/>
              </a:rPr>
              <a:t>Lecture 13: </a:t>
            </a:r>
          </a:p>
          <a:p>
            <a:pPr algn="ctr"/>
            <a:r>
              <a:rPr lang="en-US" sz="5000" dirty="0">
                <a:solidFill>
                  <a:schemeClr val="tx1">
                    <a:lumMod val="75000"/>
                    <a:lumOff val="25000"/>
                  </a:schemeClr>
                </a:solidFill>
                <a:latin typeface="Baskerville"/>
                <a:cs typeface="Baskerville"/>
              </a:rPr>
              <a:t>Electromagnetic waves </a:t>
            </a:r>
          </a:p>
          <a:p>
            <a:pPr algn="ctr"/>
            <a:r>
              <a:rPr lang="en-US" sz="5000" dirty="0">
                <a:solidFill>
                  <a:schemeClr val="tx1">
                    <a:lumMod val="75000"/>
                    <a:lumOff val="25000"/>
                  </a:schemeClr>
                </a:solidFill>
                <a:latin typeface="Baskerville"/>
                <a:cs typeface="Baskerville"/>
              </a:rPr>
              <a:t>and energy transport</a:t>
            </a:r>
          </a:p>
        </p:txBody>
      </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Tree>
    <p:extLst>
      <p:ext uri="{BB962C8B-B14F-4D97-AF65-F5344CB8AC3E}">
        <p14:creationId xmlns:p14="http://schemas.microsoft.com/office/powerpoint/2010/main" val="28964138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F2C2533-2142-BC42-9FA3-33FF1DBFB92C}"/>
              </a:ext>
            </a:extLst>
          </p:cNvPr>
          <p:cNvSpPr txBox="1"/>
          <p:nvPr/>
        </p:nvSpPr>
        <p:spPr>
          <a:xfrm>
            <a:off x="242256" y="4021251"/>
            <a:ext cx="8792735" cy="707886"/>
          </a:xfrm>
          <a:prstGeom prst="rect">
            <a:avLst/>
          </a:prstGeom>
          <a:noFill/>
        </p:spPr>
        <p:txBody>
          <a:bodyPr wrap="square" rtlCol="0">
            <a:spAutoFit/>
          </a:bodyPr>
          <a:lstStyle/>
          <a:p>
            <a:r>
              <a:rPr lang="en-US" sz="2000" dirty="0"/>
              <a:t>Now we have a more general expression.  Let’s check that this gives us the same result as the cross product.</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Electric and magnetic energy density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7" name="TextBox 26">
            <a:extLst>
              <a:ext uri="{FF2B5EF4-FFF2-40B4-BE49-F238E27FC236}">
                <a16:creationId xmlns:a16="http://schemas.microsoft.com/office/drawing/2014/main" id="{871D0C91-733C-1A44-BB30-8EB1785B7196}"/>
              </a:ext>
            </a:extLst>
          </p:cNvPr>
          <p:cNvSpPr txBox="1"/>
          <p:nvPr/>
        </p:nvSpPr>
        <p:spPr>
          <a:xfrm>
            <a:off x="4714754" y="1827976"/>
            <a:ext cx="4337317" cy="400110"/>
          </a:xfrm>
          <a:prstGeom prst="rect">
            <a:avLst/>
          </a:prstGeom>
          <a:noFill/>
        </p:spPr>
        <p:txBody>
          <a:bodyPr wrap="square" rtlCol="0">
            <a:spAutoFit/>
          </a:bodyPr>
          <a:lstStyle/>
          <a:p>
            <a:r>
              <a:rPr lang="en-US" sz="2000" dirty="0"/>
              <a:t>Energy density of electric field:</a:t>
            </a:r>
          </a:p>
        </p:txBody>
      </p:sp>
      <p:sp>
        <p:nvSpPr>
          <p:cNvPr id="28" name="TextBox 27">
            <a:extLst>
              <a:ext uri="{FF2B5EF4-FFF2-40B4-BE49-F238E27FC236}">
                <a16:creationId xmlns:a16="http://schemas.microsoft.com/office/drawing/2014/main" id="{2F0DD26F-B55A-5546-A96B-B17C71A98A15}"/>
              </a:ext>
            </a:extLst>
          </p:cNvPr>
          <p:cNvSpPr txBox="1"/>
          <p:nvPr/>
        </p:nvSpPr>
        <p:spPr>
          <a:xfrm>
            <a:off x="818605" y="1829305"/>
            <a:ext cx="4102633" cy="400110"/>
          </a:xfrm>
          <a:prstGeom prst="rect">
            <a:avLst/>
          </a:prstGeom>
          <a:noFill/>
        </p:spPr>
        <p:txBody>
          <a:bodyPr wrap="square" rtlCol="0">
            <a:spAutoFit/>
          </a:bodyPr>
          <a:lstStyle/>
          <a:p>
            <a:r>
              <a:rPr lang="en-US" sz="2000" dirty="0"/>
              <a:t>Energy density of magnetic:</a:t>
            </a:r>
          </a:p>
        </p:txBody>
      </p:sp>
      <p:pic>
        <p:nvPicPr>
          <p:cNvPr id="29" name="Picture 28">
            <a:extLst>
              <a:ext uri="{FF2B5EF4-FFF2-40B4-BE49-F238E27FC236}">
                <a16:creationId xmlns:a16="http://schemas.microsoft.com/office/drawing/2014/main" id="{45745123-D072-3C4D-913C-844BD904BC49}"/>
              </a:ext>
            </a:extLst>
          </p:cNvPr>
          <p:cNvPicPr>
            <a:picLocks noChangeAspect="1"/>
          </p:cNvPicPr>
          <p:nvPr/>
        </p:nvPicPr>
        <p:blipFill>
          <a:blip r:embed="rId4"/>
          <a:stretch>
            <a:fillRect/>
          </a:stretch>
        </p:blipFill>
        <p:spPr>
          <a:xfrm>
            <a:off x="2038120" y="2325408"/>
            <a:ext cx="1086712" cy="606051"/>
          </a:xfrm>
          <a:prstGeom prst="rect">
            <a:avLst/>
          </a:prstGeom>
        </p:spPr>
      </p:pic>
      <p:pic>
        <p:nvPicPr>
          <p:cNvPr id="30" name="Picture 29">
            <a:extLst>
              <a:ext uri="{FF2B5EF4-FFF2-40B4-BE49-F238E27FC236}">
                <a16:creationId xmlns:a16="http://schemas.microsoft.com/office/drawing/2014/main" id="{A28983E0-9DEA-5B40-8EFD-A10294E4A641}"/>
              </a:ext>
            </a:extLst>
          </p:cNvPr>
          <p:cNvPicPr>
            <a:picLocks noChangeAspect="1"/>
          </p:cNvPicPr>
          <p:nvPr/>
        </p:nvPicPr>
        <p:blipFill>
          <a:blip r:embed="rId5"/>
          <a:stretch>
            <a:fillRect/>
          </a:stretch>
        </p:blipFill>
        <p:spPr>
          <a:xfrm>
            <a:off x="5764486" y="2325408"/>
            <a:ext cx="1181017" cy="534991"/>
          </a:xfrm>
          <a:prstGeom prst="rect">
            <a:avLst/>
          </a:prstGeom>
        </p:spPr>
      </p:pic>
      <p:pic>
        <p:nvPicPr>
          <p:cNvPr id="3" name="Picture 2">
            <a:extLst>
              <a:ext uri="{FF2B5EF4-FFF2-40B4-BE49-F238E27FC236}">
                <a16:creationId xmlns:a16="http://schemas.microsoft.com/office/drawing/2014/main" id="{52128888-FD7C-C34E-90B1-075F40C1FDD5}"/>
              </a:ext>
            </a:extLst>
          </p:cNvPr>
          <p:cNvPicPr>
            <a:picLocks noChangeAspect="1"/>
          </p:cNvPicPr>
          <p:nvPr/>
        </p:nvPicPr>
        <p:blipFill>
          <a:blip r:embed="rId6"/>
          <a:stretch>
            <a:fillRect/>
          </a:stretch>
        </p:blipFill>
        <p:spPr>
          <a:xfrm>
            <a:off x="2038120" y="3364715"/>
            <a:ext cx="2476500" cy="660400"/>
          </a:xfrm>
          <a:prstGeom prst="rect">
            <a:avLst/>
          </a:prstGeom>
        </p:spPr>
      </p:pic>
      <p:pic>
        <p:nvPicPr>
          <p:cNvPr id="5" name="Picture 4">
            <a:extLst>
              <a:ext uri="{FF2B5EF4-FFF2-40B4-BE49-F238E27FC236}">
                <a16:creationId xmlns:a16="http://schemas.microsoft.com/office/drawing/2014/main" id="{4224D635-C0C2-344E-9D43-30785324E59B}"/>
              </a:ext>
            </a:extLst>
          </p:cNvPr>
          <p:cNvPicPr>
            <a:picLocks noChangeAspect="1"/>
          </p:cNvPicPr>
          <p:nvPr/>
        </p:nvPicPr>
        <p:blipFill>
          <a:blip r:embed="rId7"/>
          <a:stretch>
            <a:fillRect/>
          </a:stretch>
        </p:blipFill>
        <p:spPr>
          <a:xfrm>
            <a:off x="5374756" y="3341507"/>
            <a:ext cx="2654300" cy="596900"/>
          </a:xfrm>
          <a:prstGeom prst="rect">
            <a:avLst/>
          </a:prstGeom>
        </p:spPr>
      </p:pic>
      <p:sp>
        <p:nvSpPr>
          <p:cNvPr id="32" name="TextBox 31">
            <a:extLst>
              <a:ext uri="{FF2B5EF4-FFF2-40B4-BE49-F238E27FC236}">
                <a16:creationId xmlns:a16="http://schemas.microsoft.com/office/drawing/2014/main" id="{25783955-F460-A34E-9970-9689B01BF92D}"/>
              </a:ext>
            </a:extLst>
          </p:cNvPr>
          <p:cNvSpPr txBox="1"/>
          <p:nvPr/>
        </p:nvSpPr>
        <p:spPr>
          <a:xfrm>
            <a:off x="242256" y="718716"/>
            <a:ext cx="8648676" cy="707886"/>
          </a:xfrm>
          <a:prstGeom prst="rect">
            <a:avLst/>
          </a:prstGeom>
          <a:noFill/>
        </p:spPr>
        <p:txBody>
          <a:bodyPr wrap="square" rtlCol="0">
            <a:spAutoFit/>
          </a:bodyPr>
          <a:lstStyle/>
          <a:p>
            <a:r>
              <a:rPr lang="en-US" sz="2000" dirty="0"/>
              <a:t>Let’s see how this compared with our energy density of electric and magnetic fields determined earlier.</a:t>
            </a:r>
          </a:p>
        </p:txBody>
      </p:sp>
      <p:sp>
        <p:nvSpPr>
          <p:cNvPr id="33" name="TextBox 32">
            <a:extLst>
              <a:ext uri="{FF2B5EF4-FFF2-40B4-BE49-F238E27FC236}">
                <a16:creationId xmlns:a16="http://schemas.microsoft.com/office/drawing/2014/main" id="{D47AD4C9-A2C4-A34A-A855-478BF0FAA4DB}"/>
              </a:ext>
            </a:extLst>
          </p:cNvPr>
          <p:cNvSpPr txBox="1"/>
          <p:nvPr/>
        </p:nvSpPr>
        <p:spPr>
          <a:xfrm>
            <a:off x="232028" y="2941397"/>
            <a:ext cx="3537217" cy="400110"/>
          </a:xfrm>
          <a:prstGeom prst="rect">
            <a:avLst/>
          </a:prstGeom>
          <a:noFill/>
        </p:spPr>
        <p:txBody>
          <a:bodyPr wrap="square" rtlCol="0">
            <a:spAutoFit/>
          </a:bodyPr>
          <a:lstStyle/>
          <a:p>
            <a:r>
              <a:rPr lang="en-US" sz="2000" dirty="0"/>
              <a:t>We can also express this as:</a:t>
            </a:r>
          </a:p>
        </p:txBody>
      </p:sp>
      <p:pic>
        <p:nvPicPr>
          <p:cNvPr id="2" name="Picture 1">
            <a:extLst>
              <a:ext uri="{FF2B5EF4-FFF2-40B4-BE49-F238E27FC236}">
                <a16:creationId xmlns:a16="http://schemas.microsoft.com/office/drawing/2014/main" id="{F2E7D804-0D7C-2B44-8A01-9C6988B7FFD7}"/>
              </a:ext>
            </a:extLst>
          </p:cNvPr>
          <p:cNvPicPr>
            <a:picLocks noChangeAspect="1"/>
          </p:cNvPicPr>
          <p:nvPr/>
        </p:nvPicPr>
        <p:blipFill>
          <a:blip r:embed="rId8"/>
          <a:stretch>
            <a:fillRect/>
          </a:stretch>
        </p:blipFill>
        <p:spPr>
          <a:xfrm>
            <a:off x="5374756" y="4793985"/>
            <a:ext cx="1422400" cy="508000"/>
          </a:xfrm>
          <a:prstGeom prst="rect">
            <a:avLst/>
          </a:prstGeom>
        </p:spPr>
      </p:pic>
      <p:pic>
        <p:nvPicPr>
          <p:cNvPr id="9" name="Picture 8">
            <a:extLst>
              <a:ext uri="{FF2B5EF4-FFF2-40B4-BE49-F238E27FC236}">
                <a16:creationId xmlns:a16="http://schemas.microsoft.com/office/drawing/2014/main" id="{D559DB96-DD75-F347-B7A1-FF7BF0D102ED}"/>
              </a:ext>
            </a:extLst>
          </p:cNvPr>
          <p:cNvPicPr>
            <a:picLocks noChangeAspect="1"/>
          </p:cNvPicPr>
          <p:nvPr/>
        </p:nvPicPr>
        <p:blipFill>
          <a:blip r:embed="rId9"/>
          <a:stretch>
            <a:fillRect/>
          </a:stretch>
        </p:blipFill>
        <p:spPr>
          <a:xfrm>
            <a:off x="2126972" y="4790890"/>
            <a:ext cx="1485900" cy="508000"/>
          </a:xfrm>
          <a:prstGeom prst="rect">
            <a:avLst/>
          </a:prstGeom>
        </p:spPr>
      </p:pic>
      <p:pic>
        <p:nvPicPr>
          <p:cNvPr id="12" name="Picture 11">
            <a:extLst>
              <a:ext uri="{FF2B5EF4-FFF2-40B4-BE49-F238E27FC236}">
                <a16:creationId xmlns:a16="http://schemas.microsoft.com/office/drawing/2014/main" id="{D5613E9C-520A-1D42-AB32-F2A57CD88BFE}"/>
              </a:ext>
            </a:extLst>
          </p:cNvPr>
          <p:cNvPicPr>
            <a:picLocks noChangeAspect="1"/>
          </p:cNvPicPr>
          <p:nvPr/>
        </p:nvPicPr>
        <p:blipFill>
          <a:blip r:embed="rId10"/>
          <a:stretch>
            <a:fillRect/>
          </a:stretch>
        </p:blipFill>
        <p:spPr>
          <a:xfrm>
            <a:off x="5374756" y="5565402"/>
            <a:ext cx="2946400" cy="508000"/>
          </a:xfrm>
          <a:prstGeom prst="rect">
            <a:avLst/>
          </a:prstGeom>
        </p:spPr>
      </p:pic>
      <p:sp>
        <p:nvSpPr>
          <p:cNvPr id="31" name="TextBox 30">
            <a:extLst>
              <a:ext uri="{FF2B5EF4-FFF2-40B4-BE49-F238E27FC236}">
                <a16:creationId xmlns:a16="http://schemas.microsoft.com/office/drawing/2014/main" id="{168199A7-9A7E-694B-8D28-DB56382406A1}"/>
              </a:ext>
            </a:extLst>
          </p:cNvPr>
          <p:cNvSpPr txBox="1"/>
          <p:nvPr/>
        </p:nvSpPr>
        <p:spPr>
          <a:xfrm>
            <a:off x="242256" y="1428531"/>
            <a:ext cx="3951303" cy="400110"/>
          </a:xfrm>
          <a:prstGeom prst="rect">
            <a:avLst/>
          </a:prstGeom>
          <a:noFill/>
        </p:spPr>
        <p:txBody>
          <a:bodyPr wrap="square" rtlCol="0">
            <a:spAutoFit/>
          </a:bodyPr>
          <a:lstStyle/>
          <a:p>
            <a:r>
              <a:rPr lang="en-US" sz="2000" dirty="0"/>
              <a:t>In absence of bound charges … </a:t>
            </a:r>
          </a:p>
        </p:txBody>
      </p:sp>
      <p:sp>
        <p:nvSpPr>
          <p:cNvPr id="34" name="Rectangle 33">
            <a:extLst>
              <a:ext uri="{FF2B5EF4-FFF2-40B4-BE49-F238E27FC236}">
                <a16:creationId xmlns:a16="http://schemas.microsoft.com/office/drawing/2014/main" id="{51565CF6-191E-AA48-BA7B-05AB2D6A68F1}"/>
              </a:ext>
            </a:extLst>
          </p:cNvPr>
          <p:cNvSpPr/>
          <p:nvPr/>
        </p:nvSpPr>
        <p:spPr>
          <a:xfrm>
            <a:off x="1730599" y="2242092"/>
            <a:ext cx="5836528" cy="750507"/>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19" name="Picture 18">
            <a:extLst>
              <a:ext uri="{FF2B5EF4-FFF2-40B4-BE49-F238E27FC236}">
                <a16:creationId xmlns:a16="http://schemas.microsoft.com/office/drawing/2014/main" id="{543C3EFD-364E-9041-8196-EF4D2AF0CE6A}"/>
              </a:ext>
            </a:extLst>
          </p:cNvPr>
          <p:cNvPicPr>
            <a:picLocks noChangeAspect="1"/>
          </p:cNvPicPr>
          <p:nvPr/>
        </p:nvPicPr>
        <p:blipFill>
          <a:blip r:embed="rId11"/>
          <a:stretch>
            <a:fillRect/>
          </a:stretch>
        </p:blipFill>
        <p:spPr>
          <a:xfrm>
            <a:off x="2126972" y="5565402"/>
            <a:ext cx="3009900" cy="508000"/>
          </a:xfrm>
          <a:prstGeom prst="rect">
            <a:avLst/>
          </a:prstGeom>
        </p:spPr>
      </p:pic>
    </p:spTree>
    <p:extLst>
      <p:ext uri="{BB962C8B-B14F-4D97-AF65-F5344CB8AC3E}">
        <p14:creationId xmlns:p14="http://schemas.microsoft.com/office/powerpoint/2010/main" val="22779563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Electric and magnetic energy density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7" name="Picture 6">
            <a:extLst>
              <a:ext uri="{FF2B5EF4-FFF2-40B4-BE49-F238E27FC236}">
                <a16:creationId xmlns:a16="http://schemas.microsoft.com/office/drawing/2014/main" id="{1FF8834E-7611-794D-A86C-D1454CECEC26}"/>
              </a:ext>
            </a:extLst>
          </p:cNvPr>
          <p:cNvPicPr>
            <a:picLocks noChangeAspect="1"/>
          </p:cNvPicPr>
          <p:nvPr/>
        </p:nvPicPr>
        <p:blipFill>
          <a:blip r:embed="rId4"/>
          <a:stretch>
            <a:fillRect/>
          </a:stretch>
        </p:blipFill>
        <p:spPr>
          <a:xfrm>
            <a:off x="194986" y="1502978"/>
            <a:ext cx="2044700" cy="254000"/>
          </a:xfrm>
          <a:prstGeom prst="rect">
            <a:avLst/>
          </a:prstGeom>
        </p:spPr>
      </p:pic>
      <p:sp>
        <p:nvSpPr>
          <p:cNvPr id="32" name="TextBox 31">
            <a:extLst>
              <a:ext uri="{FF2B5EF4-FFF2-40B4-BE49-F238E27FC236}">
                <a16:creationId xmlns:a16="http://schemas.microsoft.com/office/drawing/2014/main" id="{25783955-F460-A34E-9970-9689B01BF92D}"/>
              </a:ext>
            </a:extLst>
          </p:cNvPr>
          <p:cNvSpPr txBox="1"/>
          <p:nvPr/>
        </p:nvSpPr>
        <p:spPr>
          <a:xfrm>
            <a:off x="104901" y="662113"/>
            <a:ext cx="8572127" cy="707886"/>
          </a:xfrm>
          <a:prstGeom prst="rect">
            <a:avLst/>
          </a:prstGeom>
          <a:noFill/>
        </p:spPr>
        <p:txBody>
          <a:bodyPr wrap="square" rtlCol="0">
            <a:spAutoFit/>
          </a:bodyPr>
          <a:lstStyle/>
          <a:p>
            <a:r>
              <a:rPr lang="en-US" sz="2000" dirty="0"/>
              <a:t>Combining the energy stored in the separate fields to find the total energy in the EM wave:</a:t>
            </a:r>
          </a:p>
        </p:txBody>
      </p:sp>
      <p:pic>
        <p:nvPicPr>
          <p:cNvPr id="26" name="Picture 25">
            <a:extLst>
              <a:ext uri="{FF2B5EF4-FFF2-40B4-BE49-F238E27FC236}">
                <a16:creationId xmlns:a16="http://schemas.microsoft.com/office/drawing/2014/main" id="{DECEFF53-1295-9F41-94CC-B025BEB92699}"/>
              </a:ext>
            </a:extLst>
          </p:cNvPr>
          <p:cNvPicPr>
            <a:picLocks noChangeAspect="1"/>
          </p:cNvPicPr>
          <p:nvPr/>
        </p:nvPicPr>
        <p:blipFill>
          <a:blip r:embed="rId5"/>
          <a:stretch>
            <a:fillRect/>
          </a:stretch>
        </p:blipFill>
        <p:spPr>
          <a:xfrm>
            <a:off x="169371" y="2223043"/>
            <a:ext cx="1287081" cy="570961"/>
          </a:xfrm>
          <a:prstGeom prst="rect">
            <a:avLst/>
          </a:prstGeom>
        </p:spPr>
      </p:pic>
      <p:pic>
        <p:nvPicPr>
          <p:cNvPr id="5" name="Picture 4">
            <a:extLst>
              <a:ext uri="{FF2B5EF4-FFF2-40B4-BE49-F238E27FC236}">
                <a16:creationId xmlns:a16="http://schemas.microsoft.com/office/drawing/2014/main" id="{BCB80153-7FFF-924A-A30C-0600128DB9C5}"/>
              </a:ext>
            </a:extLst>
          </p:cNvPr>
          <p:cNvPicPr>
            <a:picLocks noChangeAspect="1"/>
          </p:cNvPicPr>
          <p:nvPr/>
        </p:nvPicPr>
        <p:blipFill>
          <a:blip r:embed="rId6"/>
          <a:stretch>
            <a:fillRect/>
          </a:stretch>
        </p:blipFill>
        <p:spPr>
          <a:xfrm>
            <a:off x="3055938" y="1389372"/>
            <a:ext cx="5816600" cy="508000"/>
          </a:xfrm>
          <a:prstGeom prst="rect">
            <a:avLst/>
          </a:prstGeom>
        </p:spPr>
      </p:pic>
      <p:pic>
        <p:nvPicPr>
          <p:cNvPr id="8" name="Picture 7">
            <a:extLst>
              <a:ext uri="{FF2B5EF4-FFF2-40B4-BE49-F238E27FC236}">
                <a16:creationId xmlns:a16="http://schemas.microsoft.com/office/drawing/2014/main" id="{05D78ED3-9BEE-FD42-9EBD-50C3D557BE0D}"/>
              </a:ext>
            </a:extLst>
          </p:cNvPr>
          <p:cNvPicPr>
            <a:picLocks noChangeAspect="1"/>
          </p:cNvPicPr>
          <p:nvPr/>
        </p:nvPicPr>
        <p:blipFill>
          <a:blip r:embed="rId7"/>
          <a:stretch>
            <a:fillRect/>
          </a:stretch>
        </p:blipFill>
        <p:spPr>
          <a:xfrm>
            <a:off x="2093524" y="2094482"/>
            <a:ext cx="6921500" cy="749300"/>
          </a:xfrm>
          <a:prstGeom prst="rect">
            <a:avLst/>
          </a:prstGeom>
        </p:spPr>
      </p:pic>
      <p:pic>
        <p:nvPicPr>
          <p:cNvPr id="11" name="Picture 10">
            <a:extLst>
              <a:ext uri="{FF2B5EF4-FFF2-40B4-BE49-F238E27FC236}">
                <a16:creationId xmlns:a16="http://schemas.microsoft.com/office/drawing/2014/main" id="{B9556CC9-57BC-E548-A453-8A97F139A49B}"/>
              </a:ext>
            </a:extLst>
          </p:cNvPr>
          <p:cNvPicPr>
            <a:picLocks noChangeAspect="1"/>
          </p:cNvPicPr>
          <p:nvPr/>
        </p:nvPicPr>
        <p:blipFill>
          <a:blip r:embed="rId8"/>
          <a:stretch>
            <a:fillRect/>
          </a:stretch>
        </p:blipFill>
        <p:spPr>
          <a:xfrm>
            <a:off x="2093524" y="3065291"/>
            <a:ext cx="5753100" cy="508000"/>
          </a:xfrm>
          <a:prstGeom prst="rect">
            <a:avLst/>
          </a:prstGeom>
        </p:spPr>
      </p:pic>
      <p:pic>
        <p:nvPicPr>
          <p:cNvPr id="12" name="Picture 11">
            <a:extLst>
              <a:ext uri="{FF2B5EF4-FFF2-40B4-BE49-F238E27FC236}">
                <a16:creationId xmlns:a16="http://schemas.microsoft.com/office/drawing/2014/main" id="{F1046279-3710-D147-A4D2-871BA2497673}"/>
              </a:ext>
            </a:extLst>
          </p:cNvPr>
          <p:cNvPicPr>
            <a:picLocks noChangeAspect="1"/>
          </p:cNvPicPr>
          <p:nvPr/>
        </p:nvPicPr>
        <p:blipFill>
          <a:blip r:embed="rId9"/>
          <a:stretch>
            <a:fillRect/>
          </a:stretch>
        </p:blipFill>
        <p:spPr>
          <a:xfrm>
            <a:off x="2093524" y="3909354"/>
            <a:ext cx="3098800" cy="330200"/>
          </a:xfrm>
          <a:prstGeom prst="rect">
            <a:avLst/>
          </a:prstGeom>
        </p:spPr>
      </p:pic>
      <p:pic>
        <p:nvPicPr>
          <p:cNvPr id="16" name="Picture 15">
            <a:extLst>
              <a:ext uri="{FF2B5EF4-FFF2-40B4-BE49-F238E27FC236}">
                <a16:creationId xmlns:a16="http://schemas.microsoft.com/office/drawing/2014/main" id="{72E7F3EA-4C93-F14C-A811-6F7285AB54D3}"/>
              </a:ext>
            </a:extLst>
          </p:cNvPr>
          <p:cNvPicPr>
            <a:picLocks noChangeAspect="1"/>
          </p:cNvPicPr>
          <p:nvPr/>
        </p:nvPicPr>
        <p:blipFill>
          <a:blip r:embed="rId10"/>
          <a:stretch>
            <a:fillRect/>
          </a:stretch>
        </p:blipFill>
        <p:spPr>
          <a:xfrm>
            <a:off x="2175216" y="4672207"/>
            <a:ext cx="3822700" cy="330200"/>
          </a:xfrm>
          <a:prstGeom prst="rect">
            <a:avLst/>
          </a:prstGeom>
        </p:spPr>
      </p:pic>
      <p:pic>
        <p:nvPicPr>
          <p:cNvPr id="24" name="Picture 23">
            <a:extLst>
              <a:ext uri="{FF2B5EF4-FFF2-40B4-BE49-F238E27FC236}">
                <a16:creationId xmlns:a16="http://schemas.microsoft.com/office/drawing/2014/main" id="{015393B9-FB00-3141-8B5C-F702F8F1B07B}"/>
              </a:ext>
            </a:extLst>
          </p:cNvPr>
          <p:cNvPicPr>
            <a:picLocks noChangeAspect="1"/>
          </p:cNvPicPr>
          <p:nvPr/>
        </p:nvPicPr>
        <p:blipFill>
          <a:blip r:embed="rId11"/>
          <a:stretch>
            <a:fillRect/>
          </a:stretch>
        </p:blipFill>
        <p:spPr>
          <a:xfrm>
            <a:off x="2175216" y="5258975"/>
            <a:ext cx="3581400" cy="584200"/>
          </a:xfrm>
          <a:prstGeom prst="rect">
            <a:avLst/>
          </a:prstGeom>
        </p:spPr>
      </p:pic>
      <p:sp>
        <p:nvSpPr>
          <p:cNvPr id="28" name="Rectangle 27">
            <a:extLst>
              <a:ext uri="{FF2B5EF4-FFF2-40B4-BE49-F238E27FC236}">
                <a16:creationId xmlns:a16="http://schemas.microsoft.com/office/drawing/2014/main" id="{C57B6D1D-972D-4B41-853A-449539CDA2C7}"/>
              </a:ext>
            </a:extLst>
          </p:cNvPr>
          <p:cNvSpPr/>
          <p:nvPr/>
        </p:nvSpPr>
        <p:spPr>
          <a:xfrm>
            <a:off x="98756" y="2101320"/>
            <a:ext cx="1496780" cy="84076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475685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Electric and magnetic energy density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2" name="TextBox 31">
            <a:extLst>
              <a:ext uri="{FF2B5EF4-FFF2-40B4-BE49-F238E27FC236}">
                <a16:creationId xmlns:a16="http://schemas.microsoft.com/office/drawing/2014/main" id="{25783955-F460-A34E-9970-9689B01BF92D}"/>
              </a:ext>
            </a:extLst>
          </p:cNvPr>
          <p:cNvSpPr txBox="1"/>
          <p:nvPr/>
        </p:nvSpPr>
        <p:spPr>
          <a:xfrm>
            <a:off x="234683" y="662113"/>
            <a:ext cx="8442345" cy="707886"/>
          </a:xfrm>
          <a:prstGeom prst="rect">
            <a:avLst/>
          </a:prstGeom>
          <a:noFill/>
        </p:spPr>
        <p:txBody>
          <a:bodyPr wrap="square" rtlCol="0">
            <a:spAutoFit/>
          </a:bodyPr>
          <a:lstStyle/>
          <a:p>
            <a:r>
              <a:rPr lang="en-US" sz="2000" dirty="0"/>
              <a:t>So now we have an expression for energy density, we can calculate the energy arriving at a surface.</a:t>
            </a:r>
          </a:p>
        </p:txBody>
      </p:sp>
      <p:grpSp>
        <p:nvGrpSpPr>
          <p:cNvPr id="27" name="Group 26">
            <a:extLst>
              <a:ext uri="{FF2B5EF4-FFF2-40B4-BE49-F238E27FC236}">
                <a16:creationId xmlns:a16="http://schemas.microsoft.com/office/drawing/2014/main" id="{E57394A3-8D67-C344-AE08-3773075C568F}"/>
              </a:ext>
            </a:extLst>
          </p:cNvPr>
          <p:cNvGrpSpPr/>
          <p:nvPr/>
        </p:nvGrpSpPr>
        <p:grpSpPr>
          <a:xfrm>
            <a:off x="968393" y="3082795"/>
            <a:ext cx="1642434" cy="1216075"/>
            <a:chOff x="269969" y="1718292"/>
            <a:chExt cx="1642434" cy="1216075"/>
          </a:xfrm>
        </p:grpSpPr>
        <p:sp>
          <p:nvSpPr>
            <p:cNvPr id="28" name="Cube 27">
              <a:extLst>
                <a:ext uri="{FF2B5EF4-FFF2-40B4-BE49-F238E27FC236}">
                  <a16:creationId xmlns:a16="http://schemas.microsoft.com/office/drawing/2014/main" id="{C7C3E69E-7263-C84E-8BE1-5AA1B76384E1}"/>
                </a:ext>
              </a:extLst>
            </p:cNvPr>
            <p:cNvSpPr/>
            <p:nvPr/>
          </p:nvSpPr>
          <p:spPr>
            <a:xfrm>
              <a:off x="269969" y="1718292"/>
              <a:ext cx="1277257" cy="1161422"/>
            </a:xfrm>
            <a:prstGeom prst="cube">
              <a:avLst>
                <a:gd name="adj" fmla="val 37498"/>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2BB4B130-4EFB-2F4F-B5AA-AC2FFCE98E78}"/>
                </a:ext>
              </a:extLst>
            </p:cNvPr>
            <p:cNvSpPr txBox="1"/>
            <p:nvPr/>
          </p:nvSpPr>
          <p:spPr>
            <a:xfrm>
              <a:off x="1491371" y="2503480"/>
              <a:ext cx="421032" cy="430887"/>
            </a:xfrm>
            <a:prstGeom prst="rect">
              <a:avLst/>
            </a:prstGeom>
            <a:noFill/>
          </p:spPr>
          <p:txBody>
            <a:bodyPr wrap="square" rtlCol="0">
              <a:spAutoFit/>
            </a:bodyPr>
            <a:lstStyle/>
            <a:p>
              <a:r>
                <a:rPr lang="en-US" sz="2200" i="1" dirty="0" err="1"/>
                <a:t>ct</a:t>
              </a:r>
              <a:endParaRPr lang="en-US" sz="2200" i="1" dirty="0"/>
            </a:p>
          </p:txBody>
        </p:sp>
        <p:sp>
          <p:nvSpPr>
            <p:cNvPr id="30" name="TextBox 29">
              <a:extLst>
                <a:ext uri="{FF2B5EF4-FFF2-40B4-BE49-F238E27FC236}">
                  <a16:creationId xmlns:a16="http://schemas.microsoft.com/office/drawing/2014/main" id="{7C7BAF13-908A-8F4B-A6F6-38311BD36505}"/>
                </a:ext>
              </a:extLst>
            </p:cNvPr>
            <p:cNvSpPr txBox="1"/>
            <p:nvPr/>
          </p:nvSpPr>
          <p:spPr>
            <a:xfrm>
              <a:off x="567504" y="2288036"/>
              <a:ext cx="313166" cy="430887"/>
            </a:xfrm>
            <a:prstGeom prst="rect">
              <a:avLst/>
            </a:prstGeom>
            <a:noFill/>
          </p:spPr>
          <p:txBody>
            <a:bodyPr wrap="square" rtlCol="0">
              <a:spAutoFit/>
            </a:bodyPr>
            <a:lstStyle/>
            <a:p>
              <a:r>
                <a:rPr lang="en-US" sz="2200" i="1" dirty="0"/>
                <a:t>A</a:t>
              </a:r>
            </a:p>
          </p:txBody>
        </p:sp>
      </p:grpSp>
      <p:pic>
        <p:nvPicPr>
          <p:cNvPr id="8" name="Picture 7">
            <a:extLst>
              <a:ext uri="{FF2B5EF4-FFF2-40B4-BE49-F238E27FC236}">
                <a16:creationId xmlns:a16="http://schemas.microsoft.com/office/drawing/2014/main" id="{6FA13643-F008-F34A-B7C0-D959E58EBFE5}"/>
              </a:ext>
            </a:extLst>
          </p:cNvPr>
          <p:cNvPicPr>
            <a:picLocks noChangeAspect="1"/>
          </p:cNvPicPr>
          <p:nvPr/>
        </p:nvPicPr>
        <p:blipFill>
          <a:blip r:embed="rId4"/>
          <a:stretch>
            <a:fillRect/>
          </a:stretch>
        </p:blipFill>
        <p:spPr>
          <a:xfrm>
            <a:off x="589725" y="2646183"/>
            <a:ext cx="3924300" cy="241300"/>
          </a:xfrm>
          <a:prstGeom prst="rect">
            <a:avLst/>
          </a:prstGeom>
        </p:spPr>
      </p:pic>
      <p:sp>
        <p:nvSpPr>
          <p:cNvPr id="12" name="Right Brace 11">
            <a:extLst>
              <a:ext uri="{FF2B5EF4-FFF2-40B4-BE49-F238E27FC236}">
                <a16:creationId xmlns:a16="http://schemas.microsoft.com/office/drawing/2014/main" id="{FA72795E-E0E4-3148-8DB0-E0459DEEABB0}"/>
              </a:ext>
            </a:extLst>
          </p:cNvPr>
          <p:cNvSpPr/>
          <p:nvPr/>
        </p:nvSpPr>
        <p:spPr bwMode="auto">
          <a:xfrm>
            <a:off x="4702183" y="1610307"/>
            <a:ext cx="170481" cy="1371125"/>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3" name="TextBox 32">
            <a:extLst>
              <a:ext uri="{FF2B5EF4-FFF2-40B4-BE49-F238E27FC236}">
                <a16:creationId xmlns:a16="http://schemas.microsoft.com/office/drawing/2014/main" id="{271DF16B-D7EB-984A-A126-23DAB27F03DB}"/>
              </a:ext>
            </a:extLst>
          </p:cNvPr>
          <p:cNvSpPr txBox="1"/>
          <p:nvPr/>
        </p:nvSpPr>
        <p:spPr>
          <a:xfrm>
            <a:off x="234683" y="4526820"/>
            <a:ext cx="8677552" cy="1015663"/>
          </a:xfrm>
          <a:prstGeom prst="rect">
            <a:avLst/>
          </a:prstGeom>
          <a:noFill/>
        </p:spPr>
        <p:txBody>
          <a:bodyPr wrap="square" rtlCol="0">
            <a:spAutoFit/>
          </a:bodyPr>
          <a:lstStyle/>
          <a:p>
            <a:r>
              <a:rPr lang="en-US" sz="2000" dirty="0"/>
              <a:t>Now we can see how the cross product of the electric and magnetic field strength provide us with a vector describing the energy delivered to a surface – the Poynting vector.</a:t>
            </a:r>
          </a:p>
        </p:txBody>
      </p:sp>
      <p:pic>
        <p:nvPicPr>
          <p:cNvPr id="34" name="Picture 33">
            <a:extLst>
              <a:ext uri="{FF2B5EF4-FFF2-40B4-BE49-F238E27FC236}">
                <a16:creationId xmlns:a16="http://schemas.microsoft.com/office/drawing/2014/main" id="{A1099D61-D99B-E945-85D9-5FC72BCFD37F}"/>
              </a:ext>
            </a:extLst>
          </p:cNvPr>
          <p:cNvPicPr>
            <a:picLocks noChangeAspect="1"/>
          </p:cNvPicPr>
          <p:nvPr/>
        </p:nvPicPr>
        <p:blipFill>
          <a:blip r:embed="rId5"/>
          <a:stretch>
            <a:fillRect/>
          </a:stretch>
        </p:blipFill>
        <p:spPr>
          <a:xfrm>
            <a:off x="589725" y="1676520"/>
            <a:ext cx="3581400" cy="584200"/>
          </a:xfrm>
          <a:prstGeom prst="rect">
            <a:avLst/>
          </a:prstGeom>
        </p:spPr>
      </p:pic>
      <p:pic>
        <p:nvPicPr>
          <p:cNvPr id="16" name="Picture 15">
            <a:extLst>
              <a:ext uri="{FF2B5EF4-FFF2-40B4-BE49-F238E27FC236}">
                <a16:creationId xmlns:a16="http://schemas.microsoft.com/office/drawing/2014/main" id="{66DE1935-53A6-E444-B840-7D9A7ED5C3DA}"/>
              </a:ext>
            </a:extLst>
          </p:cNvPr>
          <p:cNvPicPr>
            <a:picLocks noChangeAspect="1"/>
          </p:cNvPicPr>
          <p:nvPr/>
        </p:nvPicPr>
        <p:blipFill>
          <a:blip r:embed="rId6"/>
          <a:stretch>
            <a:fillRect/>
          </a:stretch>
        </p:blipFill>
        <p:spPr>
          <a:xfrm>
            <a:off x="5212634" y="2089270"/>
            <a:ext cx="3035300" cy="342900"/>
          </a:xfrm>
          <a:prstGeom prst="rect">
            <a:avLst/>
          </a:prstGeom>
        </p:spPr>
      </p:pic>
    </p:spTree>
    <p:extLst>
      <p:ext uri="{BB962C8B-B14F-4D97-AF65-F5344CB8AC3E}">
        <p14:creationId xmlns:p14="http://schemas.microsoft.com/office/powerpoint/2010/main" val="85608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Instantaneous energy flow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0" name="Rectangle 6">
            <a:extLst>
              <a:ext uri="{FF2B5EF4-FFF2-40B4-BE49-F238E27FC236}">
                <a16:creationId xmlns:a16="http://schemas.microsoft.com/office/drawing/2014/main" id="{5280B83C-3974-AC43-9B88-A76A83C5C8AD}"/>
              </a:ext>
            </a:extLst>
          </p:cNvPr>
          <p:cNvSpPr>
            <a:spLocks noChangeArrowheads="1"/>
          </p:cNvSpPr>
          <p:nvPr/>
        </p:nvSpPr>
        <p:spPr bwMode="auto">
          <a:xfrm>
            <a:off x="194986" y="691114"/>
            <a:ext cx="8677552"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Here we can see the Poynting vector of an electromagnetic pulse reflecting from a perfect mirror.</a:t>
            </a:r>
          </a:p>
        </p:txBody>
      </p:sp>
      <p:pic>
        <p:nvPicPr>
          <p:cNvPr id="7" name="EMwave_reflecting" descr="EMwave_reflecting">
            <a:hlinkClick r:id="" action="ppaction://media"/>
            <a:extLst>
              <a:ext uri="{FF2B5EF4-FFF2-40B4-BE49-F238E27FC236}">
                <a16:creationId xmlns:a16="http://schemas.microsoft.com/office/drawing/2014/main" id="{BF77FD55-D3CE-A34B-9791-F7E7F1D178C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80724" y="1281022"/>
            <a:ext cx="4799337" cy="2879603"/>
          </a:xfrm>
          <a:prstGeom prst="rect">
            <a:avLst/>
          </a:prstGeom>
        </p:spPr>
      </p:pic>
      <p:sp>
        <p:nvSpPr>
          <p:cNvPr id="19" name="TextBox 18">
            <a:extLst>
              <a:ext uri="{FF2B5EF4-FFF2-40B4-BE49-F238E27FC236}">
                <a16:creationId xmlns:a16="http://schemas.microsoft.com/office/drawing/2014/main" id="{8EF111B6-134E-4C42-8BAC-D39285385D5D}"/>
              </a:ext>
            </a:extLst>
          </p:cNvPr>
          <p:cNvSpPr txBox="1"/>
          <p:nvPr/>
        </p:nvSpPr>
        <p:spPr>
          <a:xfrm>
            <a:off x="2080724" y="3803167"/>
            <a:ext cx="3137899" cy="338554"/>
          </a:xfrm>
          <a:prstGeom prst="rect">
            <a:avLst/>
          </a:prstGeom>
          <a:noFill/>
        </p:spPr>
        <p:txBody>
          <a:bodyPr wrap="square" rtlCol="0">
            <a:spAutoFit/>
          </a:bodyPr>
          <a:lstStyle/>
          <a:p>
            <a:r>
              <a:rPr lang="en-US" sz="1600" dirty="0"/>
              <a:t>From M. Streeter (QUB)</a:t>
            </a:r>
          </a:p>
        </p:txBody>
      </p:sp>
      <p:sp>
        <p:nvSpPr>
          <p:cNvPr id="22" name="Rectangle 6">
            <a:extLst>
              <a:ext uri="{FF2B5EF4-FFF2-40B4-BE49-F238E27FC236}">
                <a16:creationId xmlns:a16="http://schemas.microsoft.com/office/drawing/2014/main" id="{7CB0B377-8EA8-4B48-9397-8ECC8BBCC4D1}"/>
              </a:ext>
            </a:extLst>
          </p:cNvPr>
          <p:cNvSpPr>
            <a:spLocks noChangeArrowheads="1"/>
          </p:cNvSpPr>
          <p:nvPr/>
        </p:nvSpPr>
        <p:spPr bwMode="auto">
          <a:xfrm>
            <a:off x="194986" y="4564434"/>
            <a:ext cx="8677552" cy="163121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As we’ve seen before the magnitude of the Poynting vector is oscillating at twice the frequency of our electromagnetic wave.</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Usually we’re more interested in the </a:t>
            </a:r>
            <a:r>
              <a:rPr lang="en-US" sz="2000" b="1" dirty="0">
                <a:solidFill>
                  <a:srgbClr val="000000"/>
                </a:solidFill>
                <a:latin typeface="+mn-lt"/>
                <a:ea typeface="Times New Roman" pitchFamily="-84" charset="0"/>
                <a:cs typeface="Helvetica"/>
              </a:rPr>
              <a:t>time-average power </a:t>
            </a:r>
            <a:r>
              <a:rPr lang="en-US" sz="2000" dirty="0">
                <a:solidFill>
                  <a:srgbClr val="000000"/>
                </a:solidFill>
                <a:latin typeface="+mn-lt"/>
                <a:ea typeface="Times New Roman" pitchFamily="-84" charset="0"/>
                <a:cs typeface="Helvetica"/>
              </a:rPr>
              <a:t>delivered, which would increase towards the </a:t>
            </a:r>
            <a:r>
              <a:rPr lang="en-US" sz="2000" dirty="0" err="1">
                <a:solidFill>
                  <a:srgbClr val="000000"/>
                </a:solidFill>
                <a:latin typeface="+mn-lt"/>
                <a:ea typeface="Times New Roman" pitchFamily="-84" charset="0"/>
                <a:cs typeface="Helvetica"/>
              </a:rPr>
              <a:t>centre</a:t>
            </a:r>
            <a:r>
              <a:rPr lang="en-US" sz="2000" dirty="0">
                <a:solidFill>
                  <a:srgbClr val="000000"/>
                </a:solidFill>
                <a:latin typeface="+mn-lt"/>
                <a:ea typeface="Times New Roman" pitchFamily="-84" charset="0"/>
                <a:cs typeface="Helvetica"/>
              </a:rPr>
              <a:t> of this pulse and then decrease again. </a:t>
            </a:r>
          </a:p>
        </p:txBody>
      </p:sp>
    </p:spTree>
    <p:extLst>
      <p:ext uri="{BB962C8B-B14F-4D97-AF65-F5344CB8AC3E}">
        <p14:creationId xmlns:p14="http://schemas.microsoft.com/office/powerpoint/2010/main" val="31207795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2:</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53077" y="740301"/>
            <a:ext cx="8637855" cy="830997"/>
          </a:xfrm>
          <a:prstGeom prst="rect">
            <a:avLst/>
          </a:prstGeom>
          <a:noFill/>
        </p:spPr>
        <p:txBody>
          <a:bodyPr wrap="square" rtlCol="0">
            <a:spAutoFit/>
          </a:bodyPr>
          <a:lstStyle/>
          <a:p>
            <a:r>
              <a:rPr lang="en-US" dirty="0"/>
              <a:t>We want to find the time-averaged Poynting vector.  What mathematical tool might we use to find the time average?</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0" y="1740462"/>
            <a:ext cx="8909318" cy="3046988"/>
          </a:xfrm>
          <a:prstGeom prst="rect">
            <a:avLst/>
          </a:prstGeom>
          <a:noFill/>
        </p:spPr>
        <p:txBody>
          <a:bodyPr wrap="square" rtlCol="0">
            <a:spAutoFit/>
          </a:bodyPr>
          <a:lstStyle/>
          <a:p>
            <a:pPr marL="457200" indent="-457200">
              <a:buAutoNum type="alphaUcParenR"/>
            </a:pPr>
            <a:r>
              <a:rPr lang="en-US" dirty="0"/>
              <a:t>Taking magnitude of the Poynting vector and dividing by the wavelength.</a:t>
            </a:r>
          </a:p>
          <a:p>
            <a:pPr marL="457200" indent="-457200">
              <a:buAutoNum type="alphaUcParenR"/>
            </a:pPr>
            <a:endParaRPr lang="en-US" dirty="0"/>
          </a:p>
          <a:p>
            <a:pPr marL="457200" indent="-457200">
              <a:buAutoNum type="alphaUcParenR"/>
            </a:pPr>
            <a:r>
              <a:rPr lang="en-US" dirty="0"/>
              <a:t>Differentiating the Poynting vector with respect to time</a:t>
            </a:r>
          </a:p>
          <a:p>
            <a:pPr marL="457200" indent="-457200">
              <a:buAutoNum type="alphaUcParenR"/>
            </a:pPr>
            <a:endParaRPr lang="en-US" dirty="0"/>
          </a:p>
          <a:p>
            <a:pPr marL="457200" indent="-457200">
              <a:buAutoNum type="alphaUcParenR"/>
            </a:pPr>
            <a:r>
              <a:rPr lang="en-US" dirty="0"/>
              <a:t>Integrating the Poynting vector over one oscillation</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644" y="4157039"/>
            <a:ext cx="1866676" cy="186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669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Time-averaged energy flow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0" name="Rectangle 6">
            <a:extLst>
              <a:ext uri="{FF2B5EF4-FFF2-40B4-BE49-F238E27FC236}">
                <a16:creationId xmlns:a16="http://schemas.microsoft.com/office/drawing/2014/main" id="{5280B83C-3974-AC43-9B88-A76A83C5C8AD}"/>
              </a:ext>
            </a:extLst>
          </p:cNvPr>
          <p:cNvSpPr>
            <a:spLocks noChangeArrowheads="1"/>
          </p:cNvSpPr>
          <p:nvPr/>
        </p:nvSpPr>
        <p:spPr bwMode="auto">
          <a:xfrm>
            <a:off x="194986" y="711992"/>
            <a:ext cx="8677552"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To find the time-averaged power, we typically integrate the power delivered over a single oscillation period of the fields and divide it by the period.</a:t>
            </a:r>
          </a:p>
        </p:txBody>
      </p:sp>
      <p:sp>
        <p:nvSpPr>
          <p:cNvPr id="22" name="Rectangle 6">
            <a:extLst>
              <a:ext uri="{FF2B5EF4-FFF2-40B4-BE49-F238E27FC236}">
                <a16:creationId xmlns:a16="http://schemas.microsoft.com/office/drawing/2014/main" id="{7CB0B377-8EA8-4B48-9397-8ECC8BBCC4D1}"/>
              </a:ext>
            </a:extLst>
          </p:cNvPr>
          <p:cNvSpPr>
            <a:spLocks noChangeArrowheads="1"/>
          </p:cNvSpPr>
          <p:nvPr/>
        </p:nvSpPr>
        <p:spPr bwMode="auto">
          <a:xfrm>
            <a:off x="194986" y="2635732"/>
            <a:ext cx="8677552"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Using our expression for Poynting vector:</a:t>
            </a:r>
          </a:p>
        </p:txBody>
      </p:sp>
      <p:pic>
        <p:nvPicPr>
          <p:cNvPr id="3" name="Picture 2">
            <a:extLst>
              <a:ext uri="{FF2B5EF4-FFF2-40B4-BE49-F238E27FC236}">
                <a16:creationId xmlns:a16="http://schemas.microsoft.com/office/drawing/2014/main" id="{1D5529BE-F9A4-8743-86D9-0CCBDA2E55C3}"/>
              </a:ext>
            </a:extLst>
          </p:cNvPr>
          <p:cNvPicPr>
            <a:picLocks noChangeAspect="1"/>
          </p:cNvPicPr>
          <p:nvPr/>
        </p:nvPicPr>
        <p:blipFill>
          <a:blip r:embed="rId4"/>
          <a:stretch>
            <a:fillRect/>
          </a:stretch>
        </p:blipFill>
        <p:spPr>
          <a:xfrm>
            <a:off x="3059173" y="1695827"/>
            <a:ext cx="2006600" cy="711200"/>
          </a:xfrm>
          <a:prstGeom prst="rect">
            <a:avLst/>
          </a:prstGeom>
        </p:spPr>
      </p:pic>
      <p:sp>
        <p:nvSpPr>
          <p:cNvPr id="24" name="TextBox 23">
            <a:extLst>
              <a:ext uri="{FF2B5EF4-FFF2-40B4-BE49-F238E27FC236}">
                <a16:creationId xmlns:a16="http://schemas.microsoft.com/office/drawing/2014/main" id="{BE1F17A2-CEFF-C547-94BA-DBA43A7452AF}"/>
              </a:ext>
            </a:extLst>
          </p:cNvPr>
          <p:cNvSpPr txBox="1"/>
          <p:nvPr/>
        </p:nvSpPr>
        <p:spPr>
          <a:xfrm>
            <a:off x="836515" y="1744222"/>
            <a:ext cx="2236465" cy="646331"/>
          </a:xfrm>
          <a:prstGeom prst="rect">
            <a:avLst/>
          </a:prstGeom>
          <a:noFill/>
        </p:spPr>
        <p:txBody>
          <a:bodyPr wrap="square" rtlCol="0">
            <a:spAutoFit/>
          </a:bodyPr>
          <a:lstStyle/>
          <a:p>
            <a:pPr algn="ctr"/>
            <a:r>
              <a:rPr lang="en-US" sz="1800" dirty="0">
                <a:solidFill>
                  <a:srgbClr val="0070C0"/>
                </a:solidFill>
              </a:rPr>
              <a:t>Time-averaged Poynting vector</a:t>
            </a:r>
          </a:p>
        </p:txBody>
      </p:sp>
      <p:sp>
        <p:nvSpPr>
          <p:cNvPr id="25" name="Rounded Rectangle 24">
            <a:extLst>
              <a:ext uri="{FF2B5EF4-FFF2-40B4-BE49-F238E27FC236}">
                <a16:creationId xmlns:a16="http://schemas.microsoft.com/office/drawing/2014/main" id="{8DED1009-F353-4F40-ADFB-117B33F45FE5}"/>
              </a:ext>
            </a:extLst>
          </p:cNvPr>
          <p:cNvSpPr/>
          <p:nvPr/>
        </p:nvSpPr>
        <p:spPr>
          <a:xfrm>
            <a:off x="4391063" y="1673095"/>
            <a:ext cx="170173" cy="22879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ounded Rectangle 25">
            <a:extLst>
              <a:ext uri="{FF2B5EF4-FFF2-40B4-BE49-F238E27FC236}">
                <a16:creationId xmlns:a16="http://schemas.microsoft.com/office/drawing/2014/main" id="{B6D37B01-AF60-F342-B2C5-D006D2911D73}"/>
              </a:ext>
            </a:extLst>
          </p:cNvPr>
          <p:cNvSpPr/>
          <p:nvPr/>
        </p:nvSpPr>
        <p:spPr>
          <a:xfrm>
            <a:off x="2940467" y="1901889"/>
            <a:ext cx="555251" cy="341917"/>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TextBox 27">
            <a:extLst>
              <a:ext uri="{FF2B5EF4-FFF2-40B4-BE49-F238E27FC236}">
                <a16:creationId xmlns:a16="http://schemas.microsoft.com/office/drawing/2014/main" id="{E5DEB61E-AC86-2048-95A9-04A61CD991CF}"/>
              </a:ext>
            </a:extLst>
          </p:cNvPr>
          <p:cNvSpPr txBox="1"/>
          <p:nvPr/>
        </p:nvSpPr>
        <p:spPr>
          <a:xfrm>
            <a:off x="5296193" y="1435403"/>
            <a:ext cx="3676653" cy="1200329"/>
          </a:xfrm>
          <a:prstGeom prst="rect">
            <a:avLst/>
          </a:prstGeom>
          <a:noFill/>
        </p:spPr>
        <p:txBody>
          <a:bodyPr wrap="square" rtlCol="0">
            <a:spAutoFit/>
          </a:bodyPr>
          <a:lstStyle/>
          <a:p>
            <a:r>
              <a:rPr lang="en-US" sz="1800" dirty="0">
                <a:solidFill>
                  <a:srgbClr val="FF0000"/>
                </a:solidFill>
              </a:rPr>
              <a:t>Integral of Poynting vector over one period gives us the energy in one cycle of the fields, divided by the cycle duration gives average power</a:t>
            </a:r>
          </a:p>
        </p:txBody>
      </p:sp>
      <p:sp>
        <p:nvSpPr>
          <p:cNvPr id="29" name="Rounded Rectangle 28">
            <a:extLst>
              <a:ext uri="{FF2B5EF4-FFF2-40B4-BE49-F238E27FC236}">
                <a16:creationId xmlns:a16="http://schemas.microsoft.com/office/drawing/2014/main" id="{851593C3-222D-8A40-B150-B37B8693878E}"/>
              </a:ext>
            </a:extLst>
          </p:cNvPr>
          <p:cNvSpPr/>
          <p:nvPr/>
        </p:nvSpPr>
        <p:spPr>
          <a:xfrm>
            <a:off x="3773581" y="1761078"/>
            <a:ext cx="388644" cy="612620"/>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8" name="Picture 7">
            <a:extLst>
              <a:ext uri="{FF2B5EF4-FFF2-40B4-BE49-F238E27FC236}">
                <a16:creationId xmlns:a16="http://schemas.microsoft.com/office/drawing/2014/main" id="{944A9E38-250A-A047-8D6E-1715663FB8B0}"/>
              </a:ext>
            </a:extLst>
          </p:cNvPr>
          <p:cNvPicPr>
            <a:picLocks noChangeAspect="1"/>
          </p:cNvPicPr>
          <p:nvPr/>
        </p:nvPicPr>
        <p:blipFill>
          <a:blip r:embed="rId5"/>
          <a:stretch>
            <a:fillRect/>
          </a:stretch>
        </p:blipFill>
        <p:spPr>
          <a:xfrm>
            <a:off x="1666913" y="3168636"/>
            <a:ext cx="5448300" cy="723900"/>
          </a:xfrm>
          <a:prstGeom prst="rect">
            <a:avLst/>
          </a:prstGeom>
        </p:spPr>
      </p:pic>
      <p:pic>
        <p:nvPicPr>
          <p:cNvPr id="9" name="Picture 8">
            <a:extLst>
              <a:ext uri="{FF2B5EF4-FFF2-40B4-BE49-F238E27FC236}">
                <a16:creationId xmlns:a16="http://schemas.microsoft.com/office/drawing/2014/main" id="{92E9D59C-AEB0-AA4A-9FEA-160D199CC771}"/>
              </a:ext>
            </a:extLst>
          </p:cNvPr>
          <p:cNvPicPr>
            <a:picLocks noChangeAspect="1"/>
          </p:cNvPicPr>
          <p:nvPr/>
        </p:nvPicPr>
        <p:blipFill>
          <a:blip r:embed="rId6"/>
          <a:stretch>
            <a:fillRect/>
          </a:stretch>
        </p:blipFill>
        <p:spPr>
          <a:xfrm>
            <a:off x="1666913" y="4055727"/>
            <a:ext cx="4838700" cy="711200"/>
          </a:xfrm>
          <a:prstGeom prst="rect">
            <a:avLst/>
          </a:prstGeom>
        </p:spPr>
      </p:pic>
      <p:pic>
        <p:nvPicPr>
          <p:cNvPr id="11" name="Picture 10">
            <a:extLst>
              <a:ext uri="{FF2B5EF4-FFF2-40B4-BE49-F238E27FC236}">
                <a16:creationId xmlns:a16="http://schemas.microsoft.com/office/drawing/2014/main" id="{9EEDE647-25B4-B64A-8F22-41CCC334DF4F}"/>
              </a:ext>
            </a:extLst>
          </p:cNvPr>
          <p:cNvPicPr>
            <a:picLocks noChangeAspect="1"/>
          </p:cNvPicPr>
          <p:nvPr/>
        </p:nvPicPr>
        <p:blipFill>
          <a:blip r:embed="rId7"/>
          <a:stretch>
            <a:fillRect/>
          </a:stretch>
        </p:blipFill>
        <p:spPr>
          <a:xfrm>
            <a:off x="1711125" y="4970030"/>
            <a:ext cx="4902200" cy="850900"/>
          </a:xfrm>
          <a:prstGeom prst="rect">
            <a:avLst/>
          </a:prstGeom>
        </p:spPr>
      </p:pic>
      <p:sp>
        <p:nvSpPr>
          <p:cNvPr id="30" name="Rectangle 29">
            <a:extLst>
              <a:ext uri="{FF2B5EF4-FFF2-40B4-BE49-F238E27FC236}">
                <a16:creationId xmlns:a16="http://schemas.microsoft.com/office/drawing/2014/main" id="{A8A4D51F-81A8-DA46-8DB7-9F00490AB5E1}"/>
              </a:ext>
            </a:extLst>
          </p:cNvPr>
          <p:cNvSpPr/>
          <p:nvPr/>
        </p:nvSpPr>
        <p:spPr>
          <a:xfrm>
            <a:off x="2799497" y="1521617"/>
            <a:ext cx="2396388" cy="114285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52909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Time-averaged energy flow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Rectangle 6">
            <a:extLst>
              <a:ext uri="{FF2B5EF4-FFF2-40B4-BE49-F238E27FC236}">
                <a16:creationId xmlns:a16="http://schemas.microsoft.com/office/drawing/2014/main" id="{7CB0B377-8EA8-4B48-9397-8ECC8BBCC4D1}"/>
              </a:ext>
            </a:extLst>
          </p:cNvPr>
          <p:cNvSpPr>
            <a:spLocks noChangeArrowheads="1"/>
          </p:cNvSpPr>
          <p:nvPr/>
        </p:nvSpPr>
        <p:spPr bwMode="auto">
          <a:xfrm>
            <a:off x="112436" y="2677807"/>
            <a:ext cx="1524000"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FF0000"/>
                </a:solidFill>
                <a:latin typeface="+mn-lt"/>
                <a:ea typeface="Times New Roman" pitchFamily="-84" charset="0"/>
                <a:cs typeface="Helvetica"/>
              </a:rPr>
              <a:t>Remember:</a:t>
            </a:r>
          </a:p>
        </p:txBody>
      </p:sp>
      <p:pic>
        <p:nvPicPr>
          <p:cNvPr id="5" name="Picture 4">
            <a:extLst>
              <a:ext uri="{FF2B5EF4-FFF2-40B4-BE49-F238E27FC236}">
                <a16:creationId xmlns:a16="http://schemas.microsoft.com/office/drawing/2014/main" id="{E156E9F4-6DF6-6049-9C54-2960869035F3}"/>
              </a:ext>
            </a:extLst>
          </p:cNvPr>
          <p:cNvPicPr>
            <a:picLocks noChangeAspect="1"/>
          </p:cNvPicPr>
          <p:nvPr/>
        </p:nvPicPr>
        <p:blipFill>
          <a:blip r:embed="rId4"/>
          <a:stretch>
            <a:fillRect/>
          </a:stretch>
        </p:blipFill>
        <p:spPr>
          <a:xfrm>
            <a:off x="1884598" y="875720"/>
            <a:ext cx="6553200" cy="685800"/>
          </a:xfrm>
          <a:prstGeom prst="rect">
            <a:avLst/>
          </a:prstGeom>
        </p:spPr>
      </p:pic>
      <p:pic>
        <p:nvPicPr>
          <p:cNvPr id="7" name="Picture 6">
            <a:extLst>
              <a:ext uri="{FF2B5EF4-FFF2-40B4-BE49-F238E27FC236}">
                <a16:creationId xmlns:a16="http://schemas.microsoft.com/office/drawing/2014/main" id="{1718BE98-59D2-ED4B-B38C-D88684F0BABC}"/>
              </a:ext>
            </a:extLst>
          </p:cNvPr>
          <p:cNvPicPr>
            <a:picLocks noChangeAspect="1"/>
          </p:cNvPicPr>
          <p:nvPr/>
        </p:nvPicPr>
        <p:blipFill>
          <a:blip r:embed="rId5"/>
          <a:stretch>
            <a:fillRect/>
          </a:stretch>
        </p:blipFill>
        <p:spPr>
          <a:xfrm>
            <a:off x="1884598" y="1790653"/>
            <a:ext cx="6896100" cy="685800"/>
          </a:xfrm>
          <a:prstGeom prst="rect">
            <a:avLst/>
          </a:prstGeom>
        </p:spPr>
      </p:pic>
      <p:pic>
        <p:nvPicPr>
          <p:cNvPr id="12" name="Picture 11">
            <a:extLst>
              <a:ext uri="{FF2B5EF4-FFF2-40B4-BE49-F238E27FC236}">
                <a16:creationId xmlns:a16="http://schemas.microsoft.com/office/drawing/2014/main" id="{892DC93E-5B55-4349-AAE8-55664FAD92CF}"/>
              </a:ext>
            </a:extLst>
          </p:cNvPr>
          <p:cNvPicPr>
            <a:picLocks noChangeAspect="1"/>
          </p:cNvPicPr>
          <p:nvPr/>
        </p:nvPicPr>
        <p:blipFill>
          <a:blip r:embed="rId6"/>
          <a:stretch>
            <a:fillRect/>
          </a:stretch>
        </p:blipFill>
        <p:spPr>
          <a:xfrm>
            <a:off x="1495206" y="2627759"/>
            <a:ext cx="1420908" cy="592045"/>
          </a:xfrm>
          <a:prstGeom prst="rect">
            <a:avLst/>
          </a:prstGeom>
        </p:spPr>
      </p:pic>
      <p:pic>
        <p:nvPicPr>
          <p:cNvPr id="16" name="Picture 15">
            <a:extLst>
              <a:ext uri="{FF2B5EF4-FFF2-40B4-BE49-F238E27FC236}">
                <a16:creationId xmlns:a16="http://schemas.microsoft.com/office/drawing/2014/main" id="{DAFD453A-9D1D-A14D-A595-7ED14A51D944}"/>
              </a:ext>
            </a:extLst>
          </p:cNvPr>
          <p:cNvPicPr>
            <a:picLocks noChangeAspect="1"/>
          </p:cNvPicPr>
          <p:nvPr/>
        </p:nvPicPr>
        <p:blipFill>
          <a:blip r:embed="rId7"/>
          <a:stretch>
            <a:fillRect/>
          </a:stretch>
        </p:blipFill>
        <p:spPr>
          <a:xfrm>
            <a:off x="1948793" y="3371482"/>
            <a:ext cx="6388100" cy="685800"/>
          </a:xfrm>
          <a:prstGeom prst="rect">
            <a:avLst/>
          </a:prstGeom>
        </p:spPr>
      </p:pic>
      <p:pic>
        <p:nvPicPr>
          <p:cNvPr id="17" name="Picture 16">
            <a:extLst>
              <a:ext uri="{FF2B5EF4-FFF2-40B4-BE49-F238E27FC236}">
                <a16:creationId xmlns:a16="http://schemas.microsoft.com/office/drawing/2014/main" id="{7CF2BD7E-6BC9-3544-A11A-46F50AE8FB9A}"/>
              </a:ext>
            </a:extLst>
          </p:cNvPr>
          <p:cNvPicPr>
            <a:picLocks noChangeAspect="1"/>
          </p:cNvPicPr>
          <p:nvPr/>
        </p:nvPicPr>
        <p:blipFill>
          <a:blip r:embed="rId8"/>
          <a:stretch>
            <a:fillRect/>
          </a:stretch>
        </p:blipFill>
        <p:spPr>
          <a:xfrm>
            <a:off x="842228" y="4195216"/>
            <a:ext cx="4406900" cy="292100"/>
          </a:xfrm>
          <a:prstGeom prst="rect">
            <a:avLst/>
          </a:prstGeom>
        </p:spPr>
      </p:pic>
      <p:pic>
        <p:nvPicPr>
          <p:cNvPr id="19" name="Picture 18">
            <a:extLst>
              <a:ext uri="{FF2B5EF4-FFF2-40B4-BE49-F238E27FC236}">
                <a16:creationId xmlns:a16="http://schemas.microsoft.com/office/drawing/2014/main" id="{1C26E6A5-BA12-FD44-A7FB-494CFC47B856}"/>
              </a:ext>
            </a:extLst>
          </p:cNvPr>
          <p:cNvPicPr>
            <a:picLocks noChangeAspect="1"/>
          </p:cNvPicPr>
          <p:nvPr/>
        </p:nvPicPr>
        <p:blipFill>
          <a:blip r:embed="rId9"/>
          <a:stretch>
            <a:fillRect/>
          </a:stretch>
        </p:blipFill>
        <p:spPr>
          <a:xfrm>
            <a:off x="1953780" y="4678050"/>
            <a:ext cx="5422900" cy="685800"/>
          </a:xfrm>
          <a:prstGeom prst="rect">
            <a:avLst/>
          </a:prstGeom>
        </p:spPr>
      </p:pic>
      <p:sp>
        <p:nvSpPr>
          <p:cNvPr id="30" name="Rectangle 6">
            <a:extLst>
              <a:ext uri="{FF2B5EF4-FFF2-40B4-BE49-F238E27FC236}">
                <a16:creationId xmlns:a16="http://schemas.microsoft.com/office/drawing/2014/main" id="{0E20D633-8113-8F43-B7CC-E3D75625555B}"/>
              </a:ext>
            </a:extLst>
          </p:cNvPr>
          <p:cNvSpPr>
            <a:spLocks noChangeArrowheads="1"/>
          </p:cNvSpPr>
          <p:nvPr/>
        </p:nvSpPr>
        <p:spPr bwMode="auto">
          <a:xfrm>
            <a:off x="80228" y="4107190"/>
            <a:ext cx="1524000"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FF0000"/>
                </a:solidFill>
                <a:latin typeface="+mn-lt"/>
                <a:ea typeface="Times New Roman" pitchFamily="-84" charset="0"/>
                <a:cs typeface="Helvetica"/>
              </a:rPr>
              <a:t>Note: </a:t>
            </a:r>
          </a:p>
        </p:txBody>
      </p:sp>
      <p:pic>
        <p:nvPicPr>
          <p:cNvPr id="27" name="Picture 26">
            <a:extLst>
              <a:ext uri="{FF2B5EF4-FFF2-40B4-BE49-F238E27FC236}">
                <a16:creationId xmlns:a16="http://schemas.microsoft.com/office/drawing/2014/main" id="{17547269-13C5-F54E-B7D8-F19E436FD860}"/>
              </a:ext>
            </a:extLst>
          </p:cNvPr>
          <p:cNvPicPr>
            <a:picLocks noChangeAspect="1"/>
          </p:cNvPicPr>
          <p:nvPr/>
        </p:nvPicPr>
        <p:blipFill>
          <a:blip r:embed="rId10"/>
          <a:stretch>
            <a:fillRect/>
          </a:stretch>
        </p:blipFill>
        <p:spPr>
          <a:xfrm>
            <a:off x="1953780" y="5548276"/>
            <a:ext cx="1485900" cy="584200"/>
          </a:xfrm>
          <a:prstGeom prst="rect">
            <a:avLst/>
          </a:prstGeom>
        </p:spPr>
      </p:pic>
      <p:sp>
        <p:nvSpPr>
          <p:cNvPr id="31" name="Rectangle 6">
            <a:extLst>
              <a:ext uri="{FF2B5EF4-FFF2-40B4-BE49-F238E27FC236}">
                <a16:creationId xmlns:a16="http://schemas.microsoft.com/office/drawing/2014/main" id="{4FD96B9E-CA80-F44D-9E4C-82BB6DAB8604}"/>
              </a:ext>
            </a:extLst>
          </p:cNvPr>
          <p:cNvSpPr>
            <a:spLocks noChangeArrowheads="1"/>
          </p:cNvSpPr>
          <p:nvPr/>
        </p:nvSpPr>
        <p:spPr bwMode="auto">
          <a:xfrm>
            <a:off x="3664248" y="5627538"/>
            <a:ext cx="5729129" cy="400110"/>
          </a:xfrm>
          <a:prstGeom prst="rect">
            <a:avLst/>
          </a:prstGeom>
          <a:noFill/>
          <a:ln w="9525">
            <a:noFill/>
            <a:miter lim="800000"/>
            <a:headEnd/>
            <a:tailEnd/>
          </a:ln>
        </p:spPr>
        <p:txBody>
          <a:bodyPr wrap="square" anchor="ctr">
            <a:prstTxWarp prst="textNoShape">
              <a:avLst/>
            </a:prstTxWarp>
            <a:spAutoFit/>
          </a:bodyPr>
          <a:lstStyle/>
          <a:p>
            <a:r>
              <a:rPr lang="en-US" sz="2000" dirty="0" err="1">
                <a:latin typeface="+mn-lt"/>
                <a:ea typeface="Times New Roman" pitchFamily="-84" charset="0"/>
                <a:cs typeface="Helvetica"/>
              </a:rPr>
              <a:t>Pfew</a:t>
            </a:r>
            <a:r>
              <a:rPr lang="en-US" sz="2000" dirty="0">
                <a:latin typeface="+mn-lt"/>
                <a:ea typeface="Times New Roman" pitchFamily="-84" charset="0"/>
                <a:cs typeface="Helvetica"/>
              </a:rPr>
              <a:t> we made it! If only there was an easier way …</a:t>
            </a:r>
          </a:p>
        </p:txBody>
      </p:sp>
      <p:sp>
        <p:nvSpPr>
          <p:cNvPr id="33" name="TextBox 32">
            <a:extLst>
              <a:ext uri="{FF2B5EF4-FFF2-40B4-BE49-F238E27FC236}">
                <a16:creationId xmlns:a16="http://schemas.microsoft.com/office/drawing/2014/main" id="{6418D70E-90C9-4A41-991F-EE91B629FA75}"/>
              </a:ext>
            </a:extLst>
          </p:cNvPr>
          <p:cNvSpPr txBox="1"/>
          <p:nvPr/>
        </p:nvSpPr>
        <p:spPr>
          <a:xfrm>
            <a:off x="72813" y="5478562"/>
            <a:ext cx="2030173" cy="646331"/>
          </a:xfrm>
          <a:prstGeom prst="rect">
            <a:avLst/>
          </a:prstGeom>
          <a:noFill/>
        </p:spPr>
        <p:txBody>
          <a:bodyPr wrap="square" rtlCol="0">
            <a:spAutoFit/>
          </a:bodyPr>
          <a:lstStyle/>
          <a:p>
            <a:r>
              <a:rPr lang="en-US" sz="1800" dirty="0">
                <a:solidFill>
                  <a:srgbClr val="FF0000"/>
                </a:solidFill>
              </a:rPr>
              <a:t>Time-averaged Poynting vector</a:t>
            </a:r>
          </a:p>
        </p:txBody>
      </p:sp>
      <p:sp>
        <p:nvSpPr>
          <p:cNvPr id="34" name="Rounded Rectangle 33">
            <a:extLst>
              <a:ext uri="{FF2B5EF4-FFF2-40B4-BE49-F238E27FC236}">
                <a16:creationId xmlns:a16="http://schemas.microsoft.com/office/drawing/2014/main" id="{933145F7-23B8-4A44-949B-A1BB53E8122E}"/>
              </a:ext>
            </a:extLst>
          </p:cNvPr>
          <p:cNvSpPr/>
          <p:nvPr/>
        </p:nvSpPr>
        <p:spPr>
          <a:xfrm>
            <a:off x="1884598" y="5439093"/>
            <a:ext cx="1716927" cy="748422"/>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Rectangle 34">
            <a:extLst>
              <a:ext uri="{FF2B5EF4-FFF2-40B4-BE49-F238E27FC236}">
                <a16:creationId xmlns:a16="http://schemas.microsoft.com/office/drawing/2014/main" id="{D51FE2CE-1052-5D4B-8BDA-8BF2222E79A3}"/>
              </a:ext>
            </a:extLst>
          </p:cNvPr>
          <p:cNvSpPr/>
          <p:nvPr/>
        </p:nvSpPr>
        <p:spPr>
          <a:xfrm>
            <a:off x="1884598" y="5439092"/>
            <a:ext cx="1716927" cy="724711"/>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4964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graphicFrame>
        <p:nvGraphicFramePr>
          <p:cNvPr id="11" name="Object 4"/>
          <p:cNvGraphicFramePr>
            <a:graphicFrameLocks noChangeAspect="1"/>
          </p:cNvGraphicFramePr>
          <p:nvPr>
            <p:extLst>
              <p:ext uri="{D42A27DB-BD31-4B8C-83A1-F6EECF244321}">
                <p14:modId xmlns:p14="http://schemas.microsoft.com/office/powerpoint/2010/main" val="1131138749"/>
              </p:ext>
            </p:extLst>
          </p:nvPr>
        </p:nvGraphicFramePr>
        <p:xfrm>
          <a:off x="1852474" y="2257121"/>
          <a:ext cx="5362575" cy="1139825"/>
        </p:xfrm>
        <a:graphic>
          <a:graphicData uri="http://schemas.openxmlformats.org/presentationml/2006/ole">
            <mc:AlternateContent xmlns:mc="http://schemas.openxmlformats.org/markup-compatibility/2006">
              <mc:Choice xmlns:v="urn:schemas-microsoft-com:vml" Requires="v">
                <p:oleObj spid="_x0000_s4097" name="Equation" r:id="rId4" imgW="2806700" imgH="596900" progId="Equation.DSMT4">
                  <p:embed/>
                </p:oleObj>
              </mc:Choice>
              <mc:Fallback>
                <p:oleObj name="Equation" r:id="rId4" imgW="2806700" imgH="596900" progId="Equation.DSMT4">
                  <p:embed/>
                  <p:pic>
                    <p:nvPicPr>
                      <p:cNvPr id="1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474" y="2257121"/>
                        <a:ext cx="5362575" cy="1139825"/>
                      </a:xfrm>
                      <a:prstGeom prst="rect">
                        <a:avLst/>
                      </a:prstGeom>
                      <a:solidFill>
                        <a:srgbClr val="FFFF00"/>
                      </a:solidFill>
                    </p:spPr>
                  </p:pic>
                </p:oleObj>
              </mc:Fallback>
            </mc:AlternateContent>
          </a:graphicData>
        </a:graphic>
      </p:graphicFrame>
      <p:pic>
        <p:nvPicPr>
          <p:cNvPr id="21" name="Picture 20"/>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Rectangle 6">
            <a:extLst>
              <a:ext uri="{FF2B5EF4-FFF2-40B4-BE49-F238E27FC236}">
                <a16:creationId xmlns:a16="http://schemas.microsoft.com/office/drawing/2014/main" id="{5C800909-95BE-E94C-A06C-461C01167105}"/>
              </a:ext>
            </a:extLst>
          </p:cNvPr>
          <p:cNvSpPr>
            <a:spLocks noChangeArrowheads="1"/>
          </p:cNvSpPr>
          <p:nvPr/>
        </p:nvSpPr>
        <p:spPr bwMode="auto">
          <a:xfrm>
            <a:off x="194986" y="755140"/>
            <a:ext cx="8677552" cy="163121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We can also use the complex form to describe an electromagnetic wave. </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BUT it’s important to remember that only the real component of this gives us our measurable fields, the complex notation is a mathematical trick to help us out so let’s test it. </a:t>
            </a:r>
          </a:p>
        </p:txBody>
      </p:sp>
      <p:pic>
        <p:nvPicPr>
          <p:cNvPr id="7" name="Picture 6">
            <a:extLst>
              <a:ext uri="{FF2B5EF4-FFF2-40B4-BE49-F238E27FC236}">
                <a16:creationId xmlns:a16="http://schemas.microsoft.com/office/drawing/2014/main" id="{292B25F9-AB19-C145-9DB1-4A531AC507E5}"/>
              </a:ext>
            </a:extLst>
          </p:cNvPr>
          <p:cNvPicPr>
            <a:picLocks noChangeAspect="1"/>
          </p:cNvPicPr>
          <p:nvPr/>
        </p:nvPicPr>
        <p:blipFill>
          <a:blip r:embed="rId7"/>
          <a:stretch>
            <a:fillRect/>
          </a:stretch>
        </p:blipFill>
        <p:spPr>
          <a:xfrm>
            <a:off x="502782" y="7048208"/>
            <a:ext cx="7696200" cy="355600"/>
          </a:xfrm>
          <a:prstGeom prst="rect">
            <a:avLst/>
          </a:prstGeom>
        </p:spPr>
      </p:pic>
      <p:pic>
        <p:nvPicPr>
          <p:cNvPr id="8" name="Picture 7">
            <a:extLst>
              <a:ext uri="{FF2B5EF4-FFF2-40B4-BE49-F238E27FC236}">
                <a16:creationId xmlns:a16="http://schemas.microsoft.com/office/drawing/2014/main" id="{09E6B448-AA04-2A44-B362-F0FE4D5FF783}"/>
              </a:ext>
            </a:extLst>
          </p:cNvPr>
          <p:cNvPicPr>
            <a:picLocks noChangeAspect="1"/>
          </p:cNvPicPr>
          <p:nvPr/>
        </p:nvPicPr>
        <p:blipFill>
          <a:blip r:embed="rId8"/>
          <a:stretch>
            <a:fillRect/>
          </a:stretch>
        </p:blipFill>
        <p:spPr>
          <a:xfrm>
            <a:off x="502782" y="7612588"/>
            <a:ext cx="1638300" cy="355600"/>
          </a:xfrm>
          <a:prstGeom prst="rect">
            <a:avLst/>
          </a:prstGeom>
        </p:spPr>
      </p:pic>
      <p:pic>
        <p:nvPicPr>
          <p:cNvPr id="12" name="Picture 11">
            <a:extLst>
              <a:ext uri="{FF2B5EF4-FFF2-40B4-BE49-F238E27FC236}">
                <a16:creationId xmlns:a16="http://schemas.microsoft.com/office/drawing/2014/main" id="{CE10E80F-F3A9-8E4D-AB16-C3D272DD238D}"/>
              </a:ext>
            </a:extLst>
          </p:cNvPr>
          <p:cNvPicPr>
            <a:picLocks noChangeAspect="1"/>
          </p:cNvPicPr>
          <p:nvPr/>
        </p:nvPicPr>
        <p:blipFill>
          <a:blip r:embed="rId9"/>
          <a:stretch>
            <a:fillRect/>
          </a:stretch>
        </p:blipFill>
        <p:spPr>
          <a:xfrm>
            <a:off x="502782" y="8055247"/>
            <a:ext cx="3111500" cy="508000"/>
          </a:xfrm>
          <a:prstGeom prst="rect">
            <a:avLst/>
          </a:prstGeom>
        </p:spPr>
      </p:pic>
      <p:sp>
        <p:nvSpPr>
          <p:cNvPr id="19" name="TextBox 18">
            <a:extLst>
              <a:ext uri="{FF2B5EF4-FFF2-40B4-BE49-F238E27FC236}">
                <a16:creationId xmlns:a16="http://schemas.microsoft.com/office/drawing/2014/main" id="{05982F63-54C1-5547-BE75-2BC7485CDDB5}"/>
              </a:ext>
            </a:extLst>
          </p:cNvPr>
          <p:cNvSpPr txBox="1"/>
          <p:nvPr/>
        </p:nvSpPr>
        <p:spPr>
          <a:xfrm>
            <a:off x="-1" y="-9176"/>
            <a:ext cx="9143999" cy="615553"/>
          </a:xfrm>
          <a:prstGeom prst="rect">
            <a:avLst/>
          </a:prstGeom>
          <a:noFill/>
        </p:spPr>
        <p:txBody>
          <a:bodyPr wrap="square" rtlCol="0">
            <a:spAutoFit/>
          </a:bodyPr>
          <a:lstStyle/>
          <a:p>
            <a:pPr algn="ctr"/>
            <a:r>
              <a:rPr lang="en-US" sz="3400" dirty="0">
                <a:solidFill>
                  <a:schemeClr val="tx1">
                    <a:lumMod val="75000"/>
                    <a:lumOff val="25000"/>
                  </a:schemeClr>
                </a:solidFill>
                <a:latin typeface="Baskerville"/>
                <a:cs typeface="Baskerville"/>
              </a:rPr>
              <a:t>Time-averaged energy flow using complex notation</a:t>
            </a:r>
          </a:p>
        </p:txBody>
      </p:sp>
      <p:sp>
        <p:nvSpPr>
          <p:cNvPr id="20" name="Rectangle 6">
            <a:extLst>
              <a:ext uri="{FF2B5EF4-FFF2-40B4-BE49-F238E27FC236}">
                <a16:creationId xmlns:a16="http://schemas.microsoft.com/office/drawing/2014/main" id="{DCE51BA3-81E1-EC43-983B-4256E473A60A}"/>
              </a:ext>
            </a:extLst>
          </p:cNvPr>
          <p:cNvSpPr>
            <a:spLocks noChangeArrowheads="1"/>
          </p:cNvSpPr>
          <p:nvPr/>
        </p:nvSpPr>
        <p:spPr bwMode="auto">
          <a:xfrm>
            <a:off x="194985" y="3480857"/>
            <a:ext cx="8677552"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To calculate the Poynting vector we would take the real part of the wave as before:</a:t>
            </a:r>
          </a:p>
        </p:txBody>
      </p:sp>
      <p:sp>
        <p:nvSpPr>
          <p:cNvPr id="25" name="Rectangle 6">
            <a:extLst>
              <a:ext uri="{FF2B5EF4-FFF2-40B4-BE49-F238E27FC236}">
                <a16:creationId xmlns:a16="http://schemas.microsoft.com/office/drawing/2014/main" id="{A6C4D363-EB8F-0447-96D4-539DC1B01B8C}"/>
              </a:ext>
            </a:extLst>
          </p:cNvPr>
          <p:cNvSpPr>
            <a:spLocks noChangeArrowheads="1"/>
          </p:cNvSpPr>
          <p:nvPr/>
        </p:nvSpPr>
        <p:spPr bwMode="auto">
          <a:xfrm>
            <a:off x="234683" y="5406106"/>
            <a:ext cx="8677552"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But if we calculate the complex Poynting vector we can jump straight to the time-averaged solution.</a:t>
            </a:r>
          </a:p>
        </p:txBody>
      </p:sp>
      <p:pic>
        <p:nvPicPr>
          <p:cNvPr id="5" name="Picture 4">
            <a:extLst>
              <a:ext uri="{FF2B5EF4-FFF2-40B4-BE49-F238E27FC236}">
                <a16:creationId xmlns:a16="http://schemas.microsoft.com/office/drawing/2014/main" id="{C15CBFB0-C95F-B046-BC1A-3E241B6D61C1}"/>
              </a:ext>
            </a:extLst>
          </p:cNvPr>
          <p:cNvPicPr>
            <a:picLocks noChangeAspect="1"/>
          </p:cNvPicPr>
          <p:nvPr/>
        </p:nvPicPr>
        <p:blipFill>
          <a:blip r:embed="rId10"/>
          <a:stretch>
            <a:fillRect/>
          </a:stretch>
        </p:blipFill>
        <p:spPr>
          <a:xfrm>
            <a:off x="2100996" y="3988287"/>
            <a:ext cx="2311400" cy="342900"/>
          </a:xfrm>
          <a:prstGeom prst="rect">
            <a:avLst/>
          </a:prstGeom>
        </p:spPr>
      </p:pic>
      <p:pic>
        <p:nvPicPr>
          <p:cNvPr id="9" name="Picture 8">
            <a:extLst>
              <a:ext uri="{FF2B5EF4-FFF2-40B4-BE49-F238E27FC236}">
                <a16:creationId xmlns:a16="http://schemas.microsoft.com/office/drawing/2014/main" id="{46863878-D00D-2B41-99DA-917AD194F95A}"/>
              </a:ext>
            </a:extLst>
          </p:cNvPr>
          <p:cNvPicPr>
            <a:picLocks noChangeAspect="1"/>
          </p:cNvPicPr>
          <p:nvPr/>
        </p:nvPicPr>
        <p:blipFill>
          <a:blip r:embed="rId11"/>
          <a:stretch>
            <a:fillRect/>
          </a:stretch>
        </p:blipFill>
        <p:spPr>
          <a:xfrm>
            <a:off x="2100996" y="4513227"/>
            <a:ext cx="5524500" cy="355600"/>
          </a:xfrm>
          <a:prstGeom prst="rect">
            <a:avLst/>
          </a:prstGeom>
        </p:spPr>
      </p:pic>
      <p:pic>
        <p:nvPicPr>
          <p:cNvPr id="16" name="Picture 15">
            <a:extLst>
              <a:ext uri="{FF2B5EF4-FFF2-40B4-BE49-F238E27FC236}">
                <a16:creationId xmlns:a16="http://schemas.microsoft.com/office/drawing/2014/main" id="{429347AF-4AD6-DD4A-A561-C6013F51F920}"/>
              </a:ext>
            </a:extLst>
          </p:cNvPr>
          <p:cNvPicPr>
            <a:picLocks noChangeAspect="1"/>
          </p:cNvPicPr>
          <p:nvPr/>
        </p:nvPicPr>
        <p:blipFill>
          <a:blip r:embed="rId12"/>
          <a:stretch>
            <a:fillRect/>
          </a:stretch>
        </p:blipFill>
        <p:spPr>
          <a:xfrm>
            <a:off x="2100996" y="5019641"/>
            <a:ext cx="3454400" cy="355600"/>
          </a:xfrm>
          <a:prstGeom prst="rect">
            <a:avLst/>
          </a:prstGeom>
        </p:spPr>
      </p:pic>
      <p:sp>
        <p:nvSpPr>
          <p:cNvPr id="26" name="Rectangle 25">
            <a:extLst>
              <a:ext uri="{FF2B5EF4-FFF2-40B4-BE49-F238E27FC236}">
                <a16:creationId xmlns:a16="http://schemas.microsoft.com/office/drawing/2014/main" id="{23BA6534-3A51-884D-8996-E9832DD19D31}"/>
              </a:ext>
            </a:extLst>
          </p:cNvPr>
          <p:cNvSpPr/>
          <p:nvPr/>
        </p:nvSpPr>
        <p:spPr>
          <a:xfrm>
            <a:off x="1852474" y="3880967"/>
            <a:ext cx="2719526" cy="537279"/>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479487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Rectangle 6">
            <a:extLst>
              <a:ext uri="{FF2B5EF4-FFF2-40B4-BE49-F238E27FC236}">
                <a16:creationId xmlns:a16="http://schemas.microsoft.com/office/drawing/2014/main" id="{5C800909-95BE-E94C-A06C-461C01167105}"/>
              </a:ext>
            </a:extLst>
          </p:cNvPr>
          <p:cNvSpPr>
            <a:spLocks noChangeArrowheads="1"/>
          </p:cNvSpPr>
          <p:nvPr/>
        </p:nvSpPr>
        <p:spPr bwMode="auto">
          <a:xfrm>
            <a:off x="175335" y="943601"/>
            <a:ext cx="8677552"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Complex Poynting vector: </a:t>
            </a:r>
          </a:p>
        </p:txBody>
      </p:sp>
      <p:sp>
        <p:nvSpPr>
          <p:cNvPr id="19" name="TextBox 18">
            <a:extLst>
              <a:ext uri="{FF2B5EF4-FFF2-40B4-BE49-F238E27FC236}">
                <a16:creationId xmlns:a16="http://schemas.microsoft.com/office/drawing/2014/main" id="{05982F63-54C1-5547-BE75-2BC7485CDDB5}"/>
              </a:ext>
            </a:extLst>
          </p:cNvPr>
          <p:cNvSpPr txBox="1"/>
          <p:nvPr/>
        </p:nvSpPr>
        <p:spPr>
          <a:xfrm>
            <a:off x="-1" y="-9176"/>
            <a:ext cx="9143999" cy="615553"/>
          </a:xfrm>
          <a:prstGeom prst="rect">
            <a:avLst/>
          </a:prstGeom>
          <a:noFill/>
        </p:spPr>
        <p:txBody>
          <a:bodyPr wrap="square" rtlCol="0">
            <a:spAutoFit/>
          </a:bodyPr>
          <a:lstStyle/>
          <a:p>
            <a:pPr algn="ctr"/>
            <a:r>
              <a:rPr lang="en-US" sz="3400" dirty="0">
                <a:solidFill>
                  <a:schemeClr val="tx1">
                    <a:lumMod val="75000"/>
                    <a:lumOff val="25000"/>
                  </a:schemeClr>
                </a:solidFill>
                <a:latin typeface="Baskerville"/>
                <a:cs typeface="Baskerville"/>
              </a:rPr>
              <a:t>Time-averaged energy flow using complex notation</a:t>
            </a:r>
          </a:p>
        </p:txBody>
      </p:sp>
      <p:sp>
        <p:nvSpPr>
          <p:cNvPr id="25" name="Rectangle 6">
            <a:extLst>
              <a:ext uri="{FF2B5EF4-FFF2-40B4-BE49-F238E27FC236}">
                <a16:creationId xmlns:a16="http://schemas.microsoft.com/office/drawing/2014/main" id="{A6C4D363-EB8F-0447-96D4-539DC1B01B8C}"/>
              </a:ext>
            </a:extLst>
          </p:cNvPr>
          <p:cNvSpPr>
            <a:spLocks noChangeArrowheads="1"/>
          </p:cNvSpPr>
          <p:nvPr/>
        </p:nvSpPr>
        <p:spPr bwMode="auto">
          <a:xfrm>
            <a:off x="214834" y="7209871"/>
            <a:ext cx="8677552"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The factor of half is included at the start to ensure that the </a:t>
            </a:r>
          </a:p>
        </p:txBody>
      </p:sp>
      <p:pic>
        <p:nvPicPr>
          <p:cNvPr id="2" name="Picture 1">
            <a:extLst>
              <a:ext uri="{FF2B5EF4-FFF2-40B4-BE49-F238E27FC236}">
                <a16:creationId xmlns:a16="http://schemas.microsoft.com/office/drawing/2014/main" id="{73D14E04-6BB7-4A49-BD01-C9814014FF64}"/>
              </a:ext>
            </a:extLst>
          </p:cNvPr>
          <p:cNvPicPr>
            <a:picLocks noChangeAspect="1"/>
          </p:cNvPicPr>
          <p:nvPr/>
        </p:nvPicPr>
        <p:blipFill>
          <a:blip r:embed="rId4"/>
          <a:stretch>
            <a:fillRect/>
          </a:stretch>
        </p:blipFill>
        <p:spPr>
          <a:xfrm>
            <a:off x="3256696" y="874870"/>
            <a:ext cx="2032000" cy="571500"/>
          </a:xfrm>
          <a:prstGeom prst="rect">
            <a:avLst/>
          </a:prstGeom>
        </p:spPr>
      </p:pic>
      <p:pic>
        <p:nvPicPr>
          <p:cNvPr id="3" name="Picture 2">
            <a:extLst>
              <a:ext uri="{FF2B5EF4-FFF2-40B4-BE49-F238E27FC236}">
                <a16:creationId xmlns:a16="http://schemas.microsoft.com/office/drawing/2014/main" id="{36546794-8DEB-D24F-B710-3D764C8B8EC9}"/>
              </a:ext>
            </a:extLst>
          </p:cNvPr>
          <p:cNvPicPr>
            <a:picLocks noChangeAspect="1"/>
          </p:cNvPicPr>
          <p:nvPr/>
        </p:nvPicPr>
        <p:blipFill>
          <a:blip r:embed="rId5"/>
          <a:stretch>
            <a:fillRect/>
          </a:stretch>
        </p:blipFill>
        <p:spPr>
          <a:xfrm>
            <a:off x="3256696" y="1667513"/>
            <a:ext cx="4914900" cy="571500"/>
          </a:xfrm>
          <a:prstGeom prst="rect">
            <a:avLst/>
          </a:prstGeom>
        </p:spPr>
      </p:pic>
      <p:pic>
        <p:nvPicPr>
          <p:cNvPr id="10" name="Picture 9">
            <a:extLst>
              <a:ext uri="{FF2B5EF4-FFF2-40B4-BE49-F238E27FC236}">
                <a16:creationId xmlns:a16="http://schemas.microsoft.com/office/drawing/2014/main" id="{8D7FB2F6-4C9A-A840-B7C8-8C5986C022DE}"/>
              </a:ext>
            </a:extLst>
          </p:cNvPr>
          <p:cNvPicPr>
            <a:picLocks noChangeAspect="1"/>
          </p:cNvPicPr>
          <p:nvPr/>
        </p:nvPicPr>
        <p:blipFill>
          <a:blip r:embed="rId6"/>
          <a:stretch>
            <a:fillRect/>
          </a:stretch>
        </p:blipFill>
        <p:spPr>
          <a:xfrm>
            <a:off x="3256696" y="2460156"/>
            <a:ext cx="4508500" cy="571500"/>
          </a:xfrm>
          <a:prstGeom prst="rect">
            <a:avLst/>
          </a:prstGeom>
        </p:spPr>
      </p:pic>
      <p:pic>
        <p:nvPicPr>
          <p:cNvPr id="17" name="Picture 16">
            <a:extLst>
              <a:ext uri="{FF2B5EF4-FFF2-40B4-BE49-F238E27FC236}">
                <a16:creationId xmlns:a16="http://schemas.microsoft.com/office/drawing/2014/main" id="{1E940521-C880-5D47-9CA3-DA50916FCE4B}"/>
              </a:ext>
            </a:extLst>
          </p:cNvPr>
          <p:cNvPicPr>
            <a:picLocks noChangeAspect="1"/>
          </p:cNvPicPr>
          <p:nvPr/>
        </p:nvPicPr>
        <p:blipFill>
          <a:blip r:embed="rId7"/>
          <a:stretch>
            <a:fillRect/>
          </a:stretch>
        </p:blipFill>
        <p:spPr>
          <a:xfrm>
            <a:off x="3256694" y="3226638"/>
            <a:ext cx="2438400" cy="571500"/>
          </a:xfrm>
          <a:prstGeom prst="rect">
            <a:avLst/>
          </a:prstGeom>
        </p:spPr>
      </p:pic>
      <p:pic>
        <p:nvPicPr>
          <p:cNvPr id="22" name="Picture 21">
            <a:extLst>
              <a:ext uri="{FF2B5EF4-FFF2-40B4-BE49-F238E27FC236}">
                <a16:creationId xmlns:a16="http://schemas.microsoft.com/office/drawing/2014/main" id="{E79222A5-B170-1645-A8BE-CE2E200F5A9E}"/>
              </a:ext>
            </a:extLst>
          </p:cNvPr>
          <p:cNvPicPr>
            <a:picLocks noChangeAspect="1"/>
          </p:cNvPicPr>
          <p:nvPr/>
        </p:nvPicPr>
        <p:blipFill>
          <a:blip r:embed="rId8"/>
          <a:stretch>
            <a:fillRect/>
          </a:stretch>
        </p:blipFill>
        <p:spPr>
          <a:xfrm>
            <a:off x="3276966" y="4068124"/>
            <a:ext cx="1828800" cy="571500"/>
          </a:xfrm>
          <a:prstGeom prst="rect">
            <a:avLst/>
          </a:prstGeom>
        </p:spPr>
      </p:pic>
      <p:sp>
        <p:nvSpPr>
          <p:cNvPr id="26" name="TextBox 25">
            <a:extLst>
              <a:ext uri="{FF2B5EF4-FFF2-40B4-BE49-F238E27FC236}">
                <a16:creationId xmlns:a16="http://schemas.microsoft.com/office/drawing/2014/main" id="{E5680203-2853-5843-B33B-219E1BD4397C}"/>
              </a:ext>
            </a:extLst>
          </p:cNvPr>
          <p:cNvSpPr txBox="1"/>
          <p:nvPr/>
        </p:nvSpPr>
        <p:spPr>
          <a:xfrm>
            <a:off x="1005888" y="3901743"/>
            <a:ext cx="2030173" cy="923330"/>
          </a:xfrm>
          <a:prstGeom prst="rect">
            <a:avLst/>
          </a:prstGeom>
          <a:noFill/>
        </p:spPr>
        <p:txBody>
          <a:bodyPr wrap="square" rtlCol="0">
            <a:spAutoFit/>
          </a:bodyPr>
          <a:lstStyle/>
          <a:p>
            <a:r>
              <a:rPr lang="en-US" sz="1800" dirty="0">
                <a:solidFill>
                  <a:srgbClr val="FF0000"/>
                </a:solidFill>
              </a:rPr>
              <a:t>Directly gives us the time-averaged power flow</a:t>
            </a:r>
          </a:p>
        </p:txBody>
      </p:sp>
      <p:sp>
        <p:nvSpPr>
          <p:cNvPr id="27" name="Rounded Rectangle 26">
            <a:extLst>
              <a:ext uri="{FF2B5EF4-FFF2-40B4-BE49-F238E27FC236}">
                <a16:creationId xmlns:a16="http://schemas.microsoft.com/office/drawing/2014/main" id="{3BAA20B4-BB71-B942-9F7E-B4268854EBA5}"/>
              </a:ext>
            </a:extLst>
          </p:cNvPr>
          <p:cNvSpPr/>
          <p:nvPr/>
        </p:nvSpPr>
        <p:spPr>
          <a:xfrm>
            <a:off x="3218991" y="3989197"/>
            <a:ext cx="2069705" cy="748422"/>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Rectangle 27">
            <a:extLst>
              <a:ext uri="{FF2B5EF4-FFF2-40B4-BE49-F238E27FC236}">
                <a16:creationId xmlns:a16="http://schemas.microsoft.com/office/drawing/2014/main" id="{2B3E763C-0812-114D-A605-0D7A151BE887}"/>
              </a:ext>
            </a:extLst>
          </p:cNvPr>
          <p:cNvSpPr/>
          <p:nvPr/>
        </p:nvSpPr>
        <p:spPr>
          <a:xfrm>
            <a:off x="3143055" y="797437"/>
            <a:ext cx="2250039" cy="766482"/>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61472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3:</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461665"/>
          </a:xfrm>
          <a:prstGeom prst="rect">
            <a:avLst/>
          </a:prstGeom>
          <a:noFill/>
        </p:spPr>
        <p:txBody>
          <a:bodyPr wrap="square" rtlCol="0">
            <a:spAutoFit/>
          </a:bodyPr>
          <a:lstStyle/>
          <a:p>
            <a:r>
              <a:rPr lang="en-US" dirty="0"/>
              <a:t>What is isotropy?</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828" y="126384"/>
            <a:ext cx="1434440" cy="14344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8325946-A259-5D4B-9576-E83C92C9AD86}"/>
              </a:ext>
            </a:extLst>
          </p:cNvPr>
          <p:cNvSpPr txBox="1"/>
          <p:nvPr/>
        </p:nvSpPr>
        <p:spPr>
          <a:xfrm>
            <a:off x="234683" y="1560331"/>
            <a:ext cx="8909318" cy="4524315"/>
          </a:xfrm>
          <a:prstGeom prst="rect">
            <a:avLst/>
          </a:prstGeom>
          <a:noFill/>
        </p:spPr>
        <p:txBody>
          <a:bodyPr wrap="square" rtlCol="0">
            <a:spAutoFit/>
          </a:bodyPr>
          <a:lstStyle/>
          <a:p>
            <a:pPr marL="457200" indent="-457200">
              <a:buAutoNum type="alphaUcParenR"/>
            </a:pPr>
            <a:r>
              <a:rPr lang="en-US" dirty="0"/>
              <a:t>When a molecule has one chemical formula but different arrangements of atoms?</a:t>
            </a:r>
          </a:p>
          <a:p>
            <a:pPr marL="457200" indent="-457200">
              <a:buAutoNum type="alphaUcParenR"/>
            </a:pPr>
            <a:endParaRPr lang="en-US" dirty="0"/>
          </a:p>
          <a:p>
            <a:pPr marL="457200" indent="-457200">
              <a:buAutoNum type="alphaUcParenR"/>
            </a:pPr>
            <a:r>
              <a:rPr lang="en-US" dirty="0"/>
              <a:t>When a material has the same number of electrons and protons but different numbers of neutrons?</a:t>
            </a:r>
          </a:p>
          <a:p>
            <a:pPr marL="457200" indent="-457200">
              <a:buAutoNum type="alphaUcParenR"/>
            </a:pPr>
            <a:endParaRPr lang="en-US" dirty="0"/>
          </a:p>
          <a:p>
            <a:pPr marL="457200" indent="-457200">
              <a:buAutoNum type="alphaUcParenR"/>
            </a:pPr>
            <a:r>
              <a:rPr lang="en-US" dirty="0"/>
              <a:t>When material properties are the same in all directions except the direction of wave propagation?</a:t>
            </a:r>
          </a:p>
          <a:p>
            <a:pPr marL="457200" indent="-457200">
              <a:buAutoNum type="alphaUcParenR"/>
            </a:pPr>
            <a:endParaRPr lang="en-US" dirty="0"/>
          </a:p>
          <a:p>
            <a:pPr marL="457200" indent="-457200">
              <a:buAutoNum type="alphaUcParenR"/>
            </a:pPr>
            <a:r>
              <a:rPr lang="en-US" dirty="0"/>
              <a:t>When material properties are the same in all directions?</a:t>
            </a:r>
          </a:p>
          <a:p>
            <a:pPr marL="457200" indent="-457200">
              <a:buAutoNum type="alphaUcParenR"/>
            </a:pPr>
            <a:endParaRPr lang="en-US" dirty="0"/>
          </a:p>
          <a:p>
            <a:pPr marL="457200" indent="-457200">
              <a:buAutoNum type="alphaUcParenR"/>
            </a:pPr>
            <a:r>
              <a:rPr lang="en-US" dirty="0"/>
              <a:t>Don’t know</a:t>
            </a:r>
          </a:p>
        </p:txBody>
      </p:sp>
    </p:spTree>
    <p:extLst>
      <p:ext uri="{BB962C8B-B14F-4D97-AF65-F5344CB8AC3E}">
        <p14:creationId xmlns:p14="http://schemas.microsoft.com/office/powerpoint/2010/main" val="25014052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Wave equation: recap</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23280" y="795535"/>
            <a:ext cx="8649258" cy="400110"/>
          </a:xfrm>
          <a:prstGeom prst="rect">
            <a:avLst/>
          </a:prstGeom>
          <a:noFill/>
        </p:spPr>
        <p:txBody>
          <a:bodyPr wrap="square" rtlCol="0">
            <a:spAutoFit/>
          </a:bodyPr>
          <a:lstStyle/>
          <a:p>
            <a:r>
              <a:rPr lang="en-US" sz="2000" dirty="0"/>
              <a:t>For a perfect dielectric (zero conductivity) then the wave equation reduces to: </a:t>
            </a:r>
          </a:p>
        </p:txBody>
      </p:sp>
      <p:graphicFrame>
        <p:nvGraphicFramePr>
          <p:cNvPr id="16" name="Object 4"/>
          <p:cNvGraphicFramePr>
            <a:graphicFrameLocks noChangeAspect="1"/>
          </p:cNvGraphicFramePr>
          <p:nvPr/>
        </p:nvGraphicFramePr>
        <p:xfrm>
          <a:off x="596703" y="1222665"/>
          <a:ext cx="2314714" cy="696740"/>
        </p:xfrm>
        <a:graphic>
          <a:graphicData uri="http://schemas.openxmlformats.org/presentationml/2006/ole">
            <mc:AlternateContent xmlns:mc="http://schemas.openxmlformats.org/markup-compatibility/2006">
              <mc:Choice xmlns:v="urn:schemas-microsoft-com:vml" Requires="v">
                <p:oleObj spid="_x0000_s1025" name="Equation" r:id="rId4" imgW="1397000" imgH="419100" progId="Equation.3">
                  <p:embed/>
                </p:oleObj>
              </mc:Choice>
              <mc:Fallback>
                <p:oleObj name="Equation" r:id="rId4" imgW="1397000" imgH="419100" progId="Equation.3">
                  <p:embed/>
                  <p:pic>
                    <p:nvPicPr>
                      <p:cNvPr id="1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03" y="1222665"/>
                        <a:ext cx="2314714" cy="696740"/>
                      </a:xfrm>
                      <a:prstGeom prst="rect">
                        <a:avLst/>
                      </a:prstGeom>
                      <a:solidFill>
                        <a:srgbClr val="00FF00"/>
                      </a:solidFill>
                    </p:spPr>
                  </p:pic>
                </p:oleObj>
              </mc:Fallback>
            </mc:AlternateContent>
          </a:graphicData>
        </a:graphic>
      </p:graphicFrame>
      <p:graphicFrame>
        <p:nvGraphicFramePr>
          <p:cNvPr id="19" name="Object 18"/>
          <p:cNvGraphicFramePr>
            <a:graphicFrameLocks noChangeAspect="1"/>
          </p:cNvGraphicFramePr>
          <p:nvPr/>
        </p:nvGraphicFramePr>
        <p:xfrm>
          <a:off x="1754060" y="3542878"/>
          <a:ext cx="1680793" cy="733150"/>
        </p:xfrm>
        <a:graphic>
          <a:graphicData uri="http://schemas.openxmlformats.org/presentationml/2006/ole">
            <mc:AlternateContent xmlns:mc="http://schemas.openxmlformats.org/markup-compatibility/2006">
              <mc:Choice xmlns:v="urn:schemas-microsoft-com:vml" Requires="v">
                <p:oleObj spid="_x0000_s1026" name="Equation" r:id="rId6" imgW="901700" imgH="393700" progId="Equation.3">
                  <p:embed/>
                </p:oleObj>
              </mc:Choice>
              <mc:Fallback>
                <p:oleObj name="Equation" r:id="rId6" imgW="901700" imgH="393700" progId="Equation.3">
                  <p:embed/>
                  <p:pic>
                    <p:nvPicPr>
                      <p:cNvPr id="19" name="Object 18"/>
                      <p:cNvPicPr/>
                      <p:nvPr/>
                    </p:nvPicPr>
                    <p:blipFill>
                      <a:blip r:embed="rId7"/>
                      <a:stretch>
                        <a:fillRect/>
                      </a:stretch>
                    </p:blipFill>
                    <p:spPr>
                      <a:xfrm>
                        <a:off x="1754060" y="3542878"/>
                        <a:ext cx="1680793" cy="733150"/>
                      </a:xfrm>
                      <a:prstGeom prst="rect">
                        <a:avLst/>
                      </a:prstGeom>
                      <a:solidFill>
                        <a:srgbClr val="FFFF00"/>
                      </a:solidFill>
                    </p:spPr>
                  </p:pic>
                </p:oleObj>
              </mc:Fallback>
            </mc:AlternateContent>
          </a:graphicData>
        </a:graphic>
      </p:graphicFrame>
      <p:pic>
        <p:nvPicPr>
          <p:cNvPr id="20" name="Picture 19"/>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1" name="TextBox 20">
            <a:extLst>
              <a:ext uri="{FF2B5EF4-FFF2-40B4-BE49-F238E27FC236}">
                <a16:creationId xmlns:a16="http://schemas.microsoft.com/office/drawing/2014/main" id="{2961D1EE-4D37-EC4F-891D-0151398B268D}"/>
              </a:ext>
            </a:extLst>
          </p:cNvPr>
          <p:cNvSpPr txBox="1"/>
          <p:nvPr/>
        </p:nvSpPr>
        <p:spPr>
          <a:xfrm>
            <a:off x="3071479" y="1350646"/>
            <a:ext cx="5819453" cy="400110"/>
          </a:xfrm>
          <a:prstGeom prst="rect">
            <a:avLst/>
          </a:prstGeom>
          <a:noFill/>
        </p:spPr>
        <p:txBody>
          <a:bodyPr wrap="square" rtlCol="0">
            <a:spAutoFit/>
          </a:bodyPr>
          <a:lstStyle/>
          <a:p>
            <a:r>
              <a:rPr lang="en-US" sz="2000" dirty="0"/>
              <a:t>with a phase velocity given by: </a:t>
            </a:r>
          </a:p>
        </p:txBody>
      </p:sp>
      <p:pic>
        <p:nvPicPr>
          <p:cNvPr id="7" name="Picture 6">
            <a:extLst>
              <a:ext uri="{FF2B5EF4-FFF2-40B4-BE49-F238E27FC236}">
                <a16:creationId xmlns:a16="http://schemas.microsoft.com/office/drawing/2014/main" id="{981CF52C-BD71-8B46-87EB-43FA9A4676B7}"/>
              </a:ext>
            </a:extLst>
          </p:cNvPr>
          <p:cNvPicPr>
            <a:picLocks noChangeAspect="1"/>
          </p:cNvPicPr>
          <p:nvPr/>
        </p:nvPicPr>
        <p:blipFill>
          <a:blip r:embed="rId9"/>
          <a:stretch>
            <a:fillRect/>
          </a:stretch>
        </p:blipFill>
        <p:spPr>
          <a:xfrm>
            <a:off x="6636216" y="1266235"/>
            <a:ext cx="1587500" cy="609600"/>
          </a:xfrm>
          <a:prstGeom prst="rect">
            <a:avLst/>
          </a:prstGeom>
        </p:spPr>
      </p:pic>
      <p:sp>
        <p:nvSpPr>
          <p:cNvPr id="22" name="TextBox 21">
            <a:extLst>
              <a:ext uri="{FF2B5EF4-FFF2-40B4-BE49-F238E27FC236}">
                <a16:creationId xmlns:a16="http://schemas.microsoft.com/office/drawing/2014/main" id="{B82F170A-21EA-904D-8414-674443AF8F4F}"/>
              </a:ext>
            </a:extLst>
          </p:cNvPr>
          <p:cNvSpPr txBox="1"/>
          <p:nvPr/>
        </p:nvSpPr>
        <p:spPr>
          <a:xfrm>
            <a:off x="234683" y="2019939"/>
            <a:ext cx="6242317" cy="1631216"/>
          </a:xfrm>
          <a:prstGeom prst="rect">
            <a:avLst/>
          </a:prstGeom>
          <a:noFill/>
        </p:spPr>
        <p:txBody>
          <a:bodyPr wrap="square" rtlCol="0">
            <a:spAutoFit/>
          </a:bodyPr>
          <a:lstStyle/>
          <a:p>
            <a:r>
              <a:rPr lang="en-US" sz="2000" dirty="0"/>
              <a:t>The phase velocity of the wave in a medium, </a:t>
            </a:r>
            <a:r>
              <a:rPr lang="en-US" sz="2000" i="1" dirty="0"/>
              <a:t>c’</a:t>
            </a:r>
            <a:r>
              <a:rPr lang="en-US" sz="2000" dirty="0"/>
              <a:t>, is less than the phase velocity in the vacuum, </a:t>
            </a:r>
            <a:r>
              <a:rPr lang="en-US" sz="2000" i="1" dirty="0"/>
              <a:t>c</a:t>
            </a:r>
            <a:r>
              <a:rPr lang="en-US" sz="2000" dirty="0"/>
              <a:t>, for all the materials that we’ll encounter here and the ratio of these speeds gives us the material’s refractive index which is always greater than 1.</a:t>
            </a:r>
          </a:p>
        </p:txBody>
      </p:sp>
      <p:sp>
        <p:nvSpPr>
          <p:cNvPr id="23" name="TextBox 22">
            <a:extLst>
              <a:ext uri="{FF2B5EF4-FFF2-40B4-BE49-F238E27FC236}">
                <a16:creationId xmlns:a16="http://schemas.microsoft.com/office/drawing/2014/main" id="{CAF599AF-5001-6D45-BB61-6DCEA88FBEEC}"/>
              </a:ext>
            </a:extLst>
          </p:cNvPr>
          <p:cNvSpPr txBox="1"/>
          <p:nvPr/>
        </p:nvSpPr>
        <p:spPr>
          <a:xfrm>
            <a:off x="234683" y="4472865"/>
            <a:ext cx="5104533" cy="1631216"/>
          </a:xfrm>
          <a:prstGeom prst="rect">
            <a:avLst/>
          </a:prstGeom>
          <a:noFill/>
        </p:spPr>
        <p:txBody>
          <a:bodyPr wrap="square" rtlCol="0">
            <a:spAutoFit/>
          </a:bodyPr>
          <a:lstStyle/>
          <a:p>
            <a:r>
              <a:rPr lang="en-US" sz="2000" dirty="0"/>
              <a:t>We also know that our waves are </a:t>
            </a:r>
            <a:r>
              <a:rPr lang="en-US" sz="2000" b="1" dirty="0"/>
              <a:t>transverse waves</a:t>
            </a:r>
            <a:r>
              <a:rPr lang="en-US" sz="2000" dirty="0"/>
              <a:t> in which the electric and magnetic field vectors are always orthogonal to the direction of propagation which is defined by the </a:t>
            </a:r>
            <a:r>
              <a:rPr lang="en-US" sz="2000" b="1" dirty="0"/>
              <a:t>wave-vector</a:t>
            </a:r>
            <a:r>
              <a:rPr lang="en-US" sz="2000" dirty="0"/>
              <a:t>, </a:t>
            </a:r>
            <a:r>
              <a:rPr lang="en-US" sz="2000" i="1" dirty="0"/>
              <a:t>k</a:t>
            </a:r>
            <a:r>
              <a:rPr lang="en-US" sz="2000" dirty="0"/>
              <a:t>.</a:t>
            </a:r>
          </a:p>
        </p:txBody>
      </p:sp>
      <p:graphicFrame>
        <p:nvGraphicFramePr>
          <p:cNvPr id="24" name="Object 4">
            <a:extLst>
              <a:ext uri="{FF2B5EF4-FFF2-40B4-BE49-F238E27FC236}">
                <a16:creationId xmlns:a16="http://schemas.microsoft.com/office/drawing/2014/main" id="{86F75E61-73A0-BC4B-952B-9656D83EE8B1}"/>
              </a:ext>
            </a:extLst>
          </p:cNvPr>
          <p:cNvGraphicFramePr>
            <a:graphicFrameLocks noChangeAspect="1"/>
          </p:cNvGraphicFramePr>
          <p:nvPr/>
        </p:nvGraphicFramePr>
        <p:xfrm>
          <a:off x="5810099" y="3996754"/>
          <a:ext cx="2863017" cy="2011480"/>
        </p:xfrm>
        <a:graphic>
          <a:graphicData uri="http://schemas.openxmlformats.org/presentationml/2006/ole">
            <mc:AlternateContent xmlns:mc="http://schemas.openxmlformats.org/markup-compatibility/2006">
              <mc:Choice xmlns:v="urn:schemas-microsoft-com:vml" Requires="v">
                <p:oleObj spid="_x0000_s1027" name="Microsoft Draw" r:id="rId10" imgW="2824163" imgH="1981200" progId="MSDraw">
                  <p:embed/>
                </p:oleObj>
              </mc:Choice>
              <mc:Fallback>
                <p:oleObj name="Microsoft Draw" r:id="rId10" imgW="2824163" imgH="1981200" progId="MSDraw">
                  <p:embed/>
                  <p:pic>
                    <p:nvPicPr>
                      <p:cNvPr id="24" name="Object 4">
                        <a:extLst>
                          <a:ext uri="{FF2B5EF4-FFF2-40B4-BE49-F238E27FC236}">
                            <a16:creationId xmlns:a16="http://schemas.microsoft.com/office/drawing/2014/main" id="{86F75E61-73A0-BC4B-952B-9656D83EE8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0099" y="3996754"/>
                        <a:ext cx="2863017" cy="2011480"/>
                      </a:xfrm>
                      <a:prstGeom prst="rect">
                        <a:avLst/>
                      </a:prstGeom>
                      <a:solidFill>
                        <a:schemeClr val="bg1"/>
                      </a:solidFill>
                    </p:spPr>
                  </p:pic>
                </p:oleObj>
              </mc:Fallback>
            </mc:AlternateContent>
          </a:graphicData>
        </a:graphic>
      </p:graphicFrame>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7" name="Rounded Rectangle 26">
            <a:extLst>
              <a:ext uri="{FF2B5EF4-FFF2-40B4-BE49-F238E27FC236}">
                <a16:creationId xmlns:a16="http://schemas.microsoft.com/office/drawing/2014/main" id="{6E18CDBC-E6ED-4649-BBD8-9C803720AE47}"/>
              </a:ext>
            </a:extLst>
          </p:cNvPr>
          <p:cNvSpPr/>
          <p:nvPr/>
        </p:nvSpPr>
        <p:spPr>
          <a:xfrm>
            <a:off x="6627001" y="2055666"/>
            <a:ext cx="2250014" cy="1595490"/>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8" name="TextBox 27">
            <a:extLst>
              <a:ext uri="{FF2B5EF4-FFF2-40B4-BE49-F238E27FC236}">
                <a16:creationId xmlns:a16="http://schemas.microsoft.com/office/drawing/2014/main" id="{2DD035F0-3300-0542-9561-994DC35A577D}"/>
              </a:ext>
            </a:extLst>
          </p:cNvPr>
          <p:cNvSpPr txBox="1"/>
          <p:nvPr/>
        </p:nvSpPr>
        <p:spPr>
          <a:xfrm>
            <a:off x="6620577" y="2050049"/>
            <a:ext cx="2288740" cy="1200329"/>
          </a:xfrm>
          <a:prstGeom prst="rect">
            <a:avLst/>
          </a:prstGeom>
          <a:noFill/>
        </p:spPr>
        <p:txBody>
          <a:bodyPr wrap="square" rtlCol="0">
            <a:spAutoFit/>
          </a:bodyPr>
          <a:lstStyle/>
          <a:p>
            <a:r>
              <a:rPr lang="en-US" sz="1800" b="1" dirty="0"/>
              <a:t>Note: </a:t>
            </a:r>
            <a:r>
              <a:rPr lang="en-US" sz="1800" dirty="0"/>
              <a:t>we defined the wave-vector, </a:t>
            </a:r>
            <a:r>
              <a:rPr lang="en-US" sz="1800" i="1" dirty="0"/>
              <a:t>k</a:t>
            </a:r>
            <a:r>
              <a:rPr lang="en-US" sz="1800" dirty="0"/>
              <a:t>, using the wavelength but we can also express it as:</a:t>
            </a:r>
          </a:p>
        </p:txBody>
      </p:sp>
      <p:pic>
        <p:nvPicPr>
          <p:cNvPr id="8" name="Picture 7">
            <a:extLst>
              <a:ext uri="{FF2B5EF4-FFF2-40B4-BE49-F238E27FC236}">
                <a16:creationId xmlns:a16="http://schemas.microsoft.com/office/drawing/2014/main" id="{9EDDF42A-E534-694A-9694-981B61BB0FC9}"/>
              </a:ext>
            </a:extLst>
          </p:cNvPr>
          <p:cNvPicPr>
            <a:picLocks noChangeAspect="1"/>
          </p:cNvPicPr>
          <p:nvPr/>
        </p:nvPicPr>
        <p:blipFill>
          <a:blip r:embed="rId12"/>
          <a:stretch>
            <a:fillRect/>
          </a:stretch>
        </p:blipFill>
        <p:spPr>
          <a:xfrm>
            <a:off x="6988166" y="3272058"/>
            <a:ext cx="1270000" cy="317500"/>
          </a:xfrm>
          <a:prstGeom prst="rect">
            <a:avLst/>
          </a:prstGeom>
        </p:spPr>
      </p:pic>
    </p:spTree>
    <p:extLst>
      <p:ext uri="{BB962C8B-B14F-4D97-AF65-F5344CB8AC3E}">
        <p14:creationId xmlns:p14="http://schemas.microsoft.com/office/powerpoint/2010/main" val="3373021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4D03F905-BD71-7443-9C9F-5E1BBCA4B2AE}"/>
              </a:ext>
            </a:extLst>
          </p:cNvPr>
          <p:cNvSpPr/>
          <p:nvPr/>
        </p:nvSpPr>
        <p:spPr>
          <a:xfrm>
            <a:off x="6640918" y="1137409"/>
            <a:ext cx="2250014" cy="1595490"/>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Anisotropic media</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1" name="Rectangle 6">
            <a:extLst>
              <a:ext uri="{FF2B5EF4-FFF2-40B4-BE49-F238E27FC236}">
                <a16:creationId xmlns:a16="http://schemas.microsoft.com/office/drawing/2014/main" id="{BE0B6464-32F7-194B-B610-379D022C84F0}"/>
              </a:ext>
            </a:extLst>
          </p:cNvPr>
          <p:cNvSpPr>
            <a:spLocks noChangeArrowheads="1"/>
          </p:cNvSpPr>
          <p:nvPr/>
        </p:nvSpPr>
        <p:spPr bwMode="auto">
          <a:xfrm>
            <a:off x="176902" y="2835579"/>
            <a:ext cx="8677552" cy="1015663"/>
          </a:xfrm>
          <a:prstGeom prst="rect">
            <a:avLst/>
          </a:prstGeom>
          <a:noFill/>
          <a:ln w="9525">
            <a:noFill/>
            <a:miter lim="800000"/>
            <a:headEnd/>
            <a:tailEnd/>
          </a:ln>
        </p:spPr>
        <p:txBody>
          <a:bodyPr wrap="square" anchor="ctr">
            <a:prstTxWarp prst="textNoShape">
              <a:avLst/>
            </a:prstTxWarp>
            <a:spAutoFit/>
          </a:bodyPr>
          <a:lstStyle/>
          <a:p>
            <a:r>
              <a:rPr lang="en-US" sz="2000" b="1" dirty="0">
                <a:solidFill>
                  <a:srgbClr val="000000"/>
                </a:solidFill>
                <a:latin typeface="+mn-lt"/>
                <a:ea typeface="Times New Roman" pitchFamily="-84" charset="0"/>
                <a:cs typeface="Helvetica"/>
              </a:rPr>
              <a:t>Anisotropic media </a:t>
            </a:r>
            <a:r>
              <a:rPr lang="en-US" sz="2000" dirty="0">
                <a:solidFill>
                  <a:srgbClr val="000000"/>
                </a:solidFill>
                <a:latin typeface="+mn-lt"/>
                <a:ea typeface="Times New Roman" pitchFamily="-84" charset="0"/>
                <a:cs typeface="Helvetica"/>
              </a:rPr>
              <a:t>are media in which the properties depend on the direction and these can lead to non-parallel electric field and displacement field through a directional dependence of the permittivity.  </a:t>
            </a:r>
          </a:p>
        </p:txBody>
      </p:sp>
      <p:sp>
        <p:nvSpPr>
          <p:cNvPr id="16" name="TextBox 15">
            <a:extLst>
              <a:ext uri="{FF2B5EF4-FFF2-40B4-BE49-F238E27FC236}">
                <a16:creationId xmlns:a16="http://schemas.microsoft.com/office/drawing/2014/main" id="{4008DC4E-A9B3-604E-92D1-32A372D83023}"/>
              </a:ext>
            </a:extLst>
          </p:cNvPr>
          <p:cNvSpPr txBox="1"/>
          <p:nvPr/>
        </p:nvSpPr>
        <p:spPr>
          <a:xfrm>
            <a:off x="176902" y="689544"/>
            <a:ext cx="8790195" cy="400110"/>
          </a:xfrm>
          <a:prstGeom prst="rect">
            <a:avLst/>
          </a:prstGeom>
          <a:noFill/>
        </p:spPr>
        <p:txBody>
          <a:bodyPr wrap="square" rtlCol="0">
            <a:spAutoFit/>
          </a:bodyPr>
          <a:lstStyle/>
          <a:p>
            <a:r>
              <a:rPr lang="en-US" sz="2000" dirty="0"/>
              <a:t>We now have two expressions for the energy stored in a magnetic field.  </a:t>
            </a:r>
          </a:p>
        </p:txBody>
      </p:sp>
      <p:pic>
        <p:nvPicPr>
          <p:cNvPr id="17" name="Picture 16">
            <a:extLst>
              <a:ext uri="{FF2B5EF4-FFF2-40B4-BE49-F238E27FC236}">
                <a16:creationId xmlns:a16="http://schemas.microsoft.com/office/drawing/2014/main" id="{D733A327-A1BB-6741-9B99-7779B14933EF}"/>
              </a:ext>
            </a:extLst>
          </p:cNvPr>
          <p:cNvPicPr>
            <a:picLocks noChangeAspect="1"/>
          </p:cNvPicPr>
          <p:nvPr/>
        </p:nvPicPr>
        <p:blipFill>
          <a:blip r:embed="rId4"/>
          <a:stretch>
            <a:fillRect/>
          </a:stretch>
        </p:blipFill>
        <p:spPr>
          <a:xfrm>
            <a:off x="3765550" y="1152003"/>
            <a:ext cx="1612900" cy="571500"/>
          </a:xfrm>
          <a:prstGeom prst="rect">
            <a:avLst/>
          </a:prstGeom>
        </p:spPr>
      </p:pic>
      <p:pic>
        <p:nvPicPr>
          <p:cNvPr id="19" name="Picture 18">
            <a:extLst>
              <a:ext uri="{FF2B5EF4-FFF2-40B4-BE49-F238E27FC236}">
                <a16:creationId xmlns:a16="http://schemas.microsoft.com/office/drawing/2014/main" id="{C0237AB0-928C-3E4D-AD77-FBEBA5D83EAC}"/>
              </a:ext>
            </a:extLst>
          </p:cNvPr>
          <p:cNvPicPr>
            <a:picLocks noChangeAspect="1"/>
          </p:cNvPicPr>
          <p:nvPr/>
        </p:nvPicPr>
        <p:blipFill>
          <a:blip r:embed="rId5"/>
          <a:stretch>
            <a:fillRect/>
          </a:stretch>
        </p:blipFill>
        <p:spPr>
          <a:xfrm>
            <a:off x="762576" y="1166780"/>
            <a:ext cx="1600200" cy="571500"/>
          </a:xfrm>
          <a:prstGeom prst="rect">
            <a:avLst/>
          </a:prstGeom>
        </p:spPr>
      </p:pic>
      <p:sp>
        <p:nvSpPr>
          <p:cNvPr id="22" name="TextBox 21">
            <a:extLst>
              <a:ext uri="{FF2B5EF4-FFF2-40B4-BE49-F238E27FC236}">
                <a16:creationId xmlns:a16="http://schemas.microsoft.com/office/drawing/2014/main" id="{BF96EA2B-3383-8240-9F3E-C9D817E82EEB}"/>
              </a:ext>
            </a:extLst>
          </p:cNvPr>
          <p:cNvSpPr txBox="1"/>
          <p:nvPr/>
        </p:nvSpPr>
        <p:spPr>
          <a:xfrm>
            <a:off x="194987" y="1980071"/>
            <a:ext cx="6190316" cy="707886"/>
          </a:xfrm>
          <a:prstGeom prst="rect">
            <a:avLst/>
          </a:prstGeom>
          <a:noFill/>
        </p:spPr>
        <p:txBody>
          <a:bodyPr wrap="square" rtlCol="0">
            <a:spAutoFit/>
          </a:bodyPr>
          <a:lstStyle/>
          <a:p>
            <a:r>
              <a:rPr lang="en-US" sz="2000" dirty="0"/>
              <a:t>So far we have only considered </a:t>
            </a:r>
            <a:r>
              <a:rPr lang="en-US" sz="2000" b="1" dirty="0"/>
              <a:t>isotropic</a:t>
            </a:r>
            <a:r>
              <a:rPr lang="en-US" sz="2000" dirty="0"/>
              <a:t> materials where </a:t>
            </a:r>
            <a:r>
              <a:rPr lang="en-US" sz="2000" i="1" dirty="0"/>
              <a:t>E </a:t>
            </a:r>
            <a:r>
              <a:rPr lang="en-US" sz="2000" dirty="0"/>
              <a:t>and </a:t>
            </a:r>
            <a:r>
              <a:rPr lang="en-US" sz="2000" i="1" dirty="0"/>
              <a:t>D</a:t>
            </a:r>
            <a:r>
              <a:rPr lang="en-US" sz="2000" dirty="0"/>
              <a:t> are parallel but this is not always the case.</a:t>
            </a:r>
          </a:p>
        </p:txBody>
      </p:sp>
      <p:sp>
        <p:nvSpPr>
          <p:cNvPr id="24" name="Rectangle 6">
            <a:extLst>
              <a:ext uri="{FF2B5EF4-FFF2-40B4-BE49-F238E27FC236}">
                <a16:creationId xmlns:a16="http://schemas.microsoft.com/office/drawing/2014/main" id="{52EDFC43-E532-AA4A-8314-AA6DB1AED0E1}"/>
              </a:ext>
            </a:extLst>
          </p:cNvPr>
          <p:cNvSpPr>
            <a:spLocks noChangeArrowheads="1"/>
          </p:cNvSpPr>
          <p:nvPr/>
        </p:nvSpPr>
        <p:spPr bwMode="auto">
          <a:xfrm>
            <a:off x="6664449" y="1209534"/>
            <a:ext cx="2247255" cy="1477328"/>
          </a:xfrm>
          <a:prstGeom prst="rect">
            <a:avLst/>
          </a:prstGeom>
          <a:noFill/>
          <a:ln w="9525">
            <a:noFill/>
            <a:miter lim="800000"/>
            <a:headEnd/>
            <a:tailEnd/>
          </a:ln>
        </p:spPr>
        <p:txBody>
          <a:bodyPr wrap="square" anchor="ctr">
            <a:prstTxWarp prst="textNoShape">
              <a:avLst/>
            </a:prstTxWarp>
            <a:spAutoFit/>
          </a:bodyPr>
          <a:lstStyle/>
          <a:p>
            <a:r>
              <a:rPr lang="en-US" sz="1800" b="1" dirty="0">
                <a:solidFill>
                  <a:srgbClr val="000000"/>
                </a:solidFill>
                <a:latin typeface="+mn-lt"/>
                <a:ea typeface="Times New Roman" pitchFamily="-84" charset="0"/>
                <a:cs typeface="Helvetica"/>
              </a:rPr>
              <a:t>Note: </a:t>
            </a:r>
            <a:r>
              <a:rPr lang="en-US" sz="1800" dirty="0">
                <a:solidFill>
                  <a:srgbClr val="000000"/>
                </a:solidFill>
                <a:latin typeface="+mn-lt"/>
                <a:ea typeface="Times New Roman" pitchFamily="-84" charset="0"/>
                <a:cs typeface="Helvetica"/>
              </a:rPr>
              <a:t>These rely on </a:t>
            </a:r>
            <a:r>
              <a:rPr lang="en-US" sz="1800" i="1" dirty="0">
                <a:solidFill>
                  <a:srgbClr val="000000"/>
                </a:solidFill>
                <a:latin typeface="+mn-lt"/>
                <a:ea typeface="Times New Roman" pitchFamily="-84" charset="0"/>
                <a:cs typeface="Helvetica"/>
              </a:rPr>
              <a:t>E</a:t>
            </a:r>
            <a:r>
              <a:rPr lang="en-US" sz="1800" dirty="0">
                <a:solidFill>
                  <a:srgbClr val="000000"/>
                </a:solidFill>
                <a:latin typeface="+mn-lt"/>
                <a:ea typeface="Times New Roman" pitchFamily="-84" charset="0"/>
                <a:cs typeface="Helvetica"/>
              </a:rPr>
              <a:t> being a linear function of </a:t>
            </a:r>
            <a:r>
              <a:rPr lang="en-US" sz="1800" i="1" dirty="0">
                <a:solidFill>
                  <a:srgbClr val="000000"/>
                </a:solidFill>
                <a:latin typeface="+mn-lt"/>
                <a:ea typeface="Times New Roman" pitchFamily="-84" charset="0"/>
                <a:cs typeface="Helvetica"/>
              </a:rPr>
              <a:t>D </a:t>
            </a:r>
            <a:r>
              <a:rPr lang="en-US" sz="1800" dirty="0">
                <a:solidFill>
                  <a:srgbClr val="000000"/>
                </a:solidFill>
                <a:latin typeface="+mn-lt"/>
                <a:ea typeface="Times New Roman" pitchFamily="-84" charset="0"/>
                <a:cs typeface="Helvetica"/>
              </a:rPr>
              <a:t>(no nonlinear optics).  Beyond the scope of the course. </a:t>
            </a:r>
          </a:p>
        </p:txBody>
      </p:sp>
      <p:sp>
        <p:nvSpPr>
          <p:cNvPr id="27" name="Rectangle 6">
            <a:extLst>
              <a:ext uri="{FF2B5EF4-FFF2-40B4-BE49-F238E27FC236}">
                <a16:creationId xmlns:a16="http://schemas.microsoft.com/office/drawing/2014/main" id="{02DFBE0E-359F-9446-A9C6-97AC21B44C1F}"/>
              </a:ext>
            </a:extLst>
          </p:cNvPr>
          <p:cNvSpPr>
            <a:spLocks noChangeArrowheads="1"/>
          </p:cNvSpPr>
          <p:nvPr/>
        </p:nvSpPr>
        <p:spPr bwMode="auto">
          <a:xfrm>
            <a:off x="176902" y="4402413"/>
            <a:ext cx="4953332" cy="1323439"/>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latin typeface="+mn-lt"/>
                <a:ea typeface="Times New Roman" pitchFamily="-84" charset="0"/>
                <a:cs typeface="Helvetica"/>
              </a:rPr>
              <a:t>Anisotropy leads to fun </a:t>
            </a:r>
            <a:r>
              <a:rPr lang="en-US" sz="2000" dirty="0" err="1">
                <a:solidFill>
                  <a:srgbClr val="000000"/>
                </a:solidFill>
                <a:latin typeface="+mn-lt"/>
                <a:ea typeface="Times New Roman" pitchFamily="-84" charset="0"/>
                <a:cs typeface="Helvetica"/>
              </a:rPr>
              <a:t>behaviour</a:t>
            </a:r>
            <a:r>
              <a:rPr lang="en-US" sz="2000" dirty="0">
                <a:solidFill>
                  <a:srgbClr val="000000"/>
                </a:solidFill>
                <a:latin typeface="+mn-lt"/>
                <a:ea typeface="Times New Roman" pitchFamily="-84" charset="0"/>
                <a:cs typeface="Helvetica"/>
              </a:rPr>
              <a:t> with the speed of light varying with polarization of the electric field – e.g. birefringence, waveplates …</a:t>
            </a:r>
          </a:p>
        </p:txBody>
      </p:sp>
      <p:pic>
        <p:nvPicPr>
          <p:cNvPr id="8" name="Picture 7" descr="Chart, bubble chart&#10;&#10;Description automatically generated">
            <a:extLst>
              <a:ext uri="{FF2B5EF4-FFF2-40B4-BE49-F238E27FC236}">
                <a16:creationId xmlns:a16="http://schemas.microsoft.com/office/drawing/2014/main" id="{83649A34-8437-1545-B837-CDC04413A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854" y="3689969"/>
            <a:ext cx="2684525" cy="2270897"/>
          </a:xfrm>
          <a:prstGeom prst="rect">
            <a:avLst/>
          </a:prstGeom>
        </p:spPr>
      </p:pic>
      <p:sp>
        <p:nvSpPr>
          <p:cNvPr id="29" name="TextBox 28">
            <a:extLst>
              <a:ext uri="{FF2B5EF4-FFF2-40B4-BE49-F238E27FC236}">
                <a16:creationId xmlns:a16="http://schemas.microsoft.com/office/drawing/2014/main" id="{5F0386E3-0EF1-814E-9703-9A63B051AF63}"/>
              </a:ext>
            </a:extLst>
          </p:cNvPr>
          <p:cNvSpPr txBox="1"/>
          <p:nvPr/>
        </p:nvSpPr>
        <p:spPr>
          <a:xfrm>
            <a:off x="4372495" y="5853144"/>
            <a:ext cx="4594602" cy="338554"/>
          </a:xfrm>
          <a:prstGeom prst="rect">
            <a:avLst/>
          </a:prstGeom>
          <a:noFill/>
        </p:spPr>
        <p:txBody>
          <a:bodyPr wrap="square" rtlCol="0">
            <a:spAutoFit/>
          </a:bodyPr>
          <a:lstStyle/>
          <a:p>
            <a:pPr algn="r"/>
            <a:r>
              <a:rPr lang="en-US" sz="1600" dirty="0"/>
              <a:t>From San Jose State University: Peter </a:t>
            </a:r>
            <a:r>
              <a:rPr lang="en-US" sz="1600" dirty="0" err="1"/>
              <a:t>Beyersdorf</a:t>
            </a:r>
            <a:endParaRPr lang="en-US" sz="1600" dirty="0"/>
          </a:p>
        </p:txBody>
      </p:sp>
    </p:spTree>
    <p:extLst>
      <p:ext uri="{BB962C8B-B14F-4D97-AF65-F5344CB8AC3E}">
        <p14:creationId xmlns:p14="http://schemas.microsoft.com/office/powerpoint/2010/main" val="19733922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1:</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1200329"/>
          </a:xfrm>
          <a:prstGeom prst="rect">
            <a:avLst/>
          </a:prstGeom>
          <a:noFill/>
        </p:spPr>
        <p:txBody>
          <a:bodyPr wrap="square" rtlCol="0">
            <a:spAutoFit/>
          </a:bodyPr>
          <a:lstStyle/>
          <a:p>
            <a:r>
              <a:rPr lang="en-US" dirty="0"/>
              <a:t>We’re going to try to relate the amplitudes of our sinusoidal electric and magnetic fields in the EM wave.  We’ll use one of Faraday’s laws to start.  Which one?</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531092"/>
            <a:ext cx="8637855" cy="3416320"/>
          </a:xfrm>
          <a:prstGeom prst="rect">
            <a:avLst/>
          </a:prstGeom>
          <a:noFill/>
        </p:spPr>
        <p:txBody>
          <a:bodyPr wrap="square" rtlCol="0">
            <a:spAutoFit/>
          </a:bodyPr>
          <a:lstStyle/>
          <a:p>
            <a:pPr marL="457200" indent="-457200">
              <a:buAutoNum type="alphaUcParenR"/>
            </a:pPr>
            <a:r>
              <a:rPr lang="en-US" dirty="0"/>
              <a:t>Gauss’ law for electric fields</a:t>
            </a:r>
          </a:p>
          <a:p>
            <a:pPr marL="457200" indent="-457200">
              <a:buAutoNum type="alphaUcParenR"/>
            </a:pPr>
            <a:endParaRPr lang="en-US" dirty="0"/>
          </a:p>
          <a:p>
            <a:pPr marL="457200" indent="-457200">
              <a:buAutoNum type="alphaUcParenR"/>
            </a:pPr>
            <a:r>
              <a:rPr lang="en-US" dirty="0"/>
              <a:t>Gauss’ law for magnetic fields</a:t>
            </a:r>
          </a:p>
          <a:p>
            <a:pPr marL="457200" indent="-457200">
              <a:buAutoNum type="alphaUcParenR"/>
            </a:pPr>
            <a:endParaRPr lang="en-US" dirty="0"/>
          </a:p>
          <a:p>
            <a:pPr marL="457200" indent="-457200">
              <a:buAutoNum type="alphaUcParenR"/>
            </a:pPr>
            <a:r>
              <a:rPr lang="en-US" dirty="0"/>
              <a:t>Faraday’s law of induction</a:t>
            </a:r>
          </a:p>
          <a:p>
            <a:pPr marL="457200" indent="-457200">
              <a:buAutoNum type="alphaUcParenR"/>
            </a:pPr>
            <a:endParaRPr lang="en-US" dirty="0"/>
          </a:p>
          <a:p>
            <a:pPr marL="457200" indent="-457200">
              <a:buAutoNum type="alphaUcParenR"/>
            </a:pPr>
            <a:r>
              <a:rPr lang="en-US" dirty="0"/>
              <a:t>Ampere’s law</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498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Relation between E and H</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3106094" y="7119719"/>
            <a:ext cx="5039361" cy="3785652"/>
          </a:xfrm>
          <a:prstGeom prst="rect">
            <a:avLst/>
          </a:prstGeom>
          <a:noFill/>
        </p:spPr>
        <p:txBody>
          <a:bodyPr wrap="none" rtlCol="0">
            <a:spAutoFit/>
          </a:bodyPr>
          <a:lstStyle/>
          <a:p>
            <a:r>
              <a:rPr lang="en-US" dirty="0"/>
              <a:t>Consider a plane wave:</a:t>
            </a:r>
          </a:p>
          <a:p>
            <a:endParaRPr lang="en-US" dirty="0"/>
          </a:p>
          <a:p>
            <a:endParaRPr lang="en-US" dirty="0"/>
          </a:p>
          <a:p>
            <a:endParaRPr lang="en-US" dirty="0"/>
          </a:p>
          <a:p>
            <a:endParaRPr lang="en-US" dirty="0"/>
          </a:p>
          <a:p>
            <a:r>
              <a:rPr lang="en-US" dirty="0"/>
              <a:t>For this, Faraday law can be written as:</a:t>
            </a:r>
          </a:p>
          <a:p>
            <a:endParaRPr lang="en-US" dirty="0"/>
          </a:p>
          <a:p>
            <a:endParaRPr lang="en-US" dirty="0"/>
          </a:p>
          <a:p>
            <a:endParaRPr lang="en-US" dirty="0"/>
          </a:p>
          <a:p>
            <a:r>
              <a:rPr lang="en-US" dirty="0"/>
              <a:t>Rearranging:  </a:t>
            </a:r>
          </a:p>
        </p:txBody>
      </p:sp>
      <p:sp>
        <p:nvSpPr>
          <p:cNvPr id="5" name="TextBox 4"/>
          <p:cNvSpPr txBox="1"/>
          <p:nvPr/>
        </p:nvSpPr>
        <p:spPr>
          <a:xfrm>
            <a:off x="-966341" y="5467072"/>
            <a:ext cx="184666" cy="461665"/>
          </a:xfrm>
          <a:prstGeom prst="rect">
            <a:avLst/>
          </a:prstGeom>
          <a:noFill/>
        </p:spPr>
        <p:txBody>
          <a:bodyPr wrap="none" rtlCol="0">
            <a:spAutoFit/>
          </a:bodyPr>
          <a:lstStyle/>
          <a:p>
            <a:endParaRPr lang="en-US" dirty="0"/>
          </a:p>
        </p:txBody>
      </p:sp>
      <p:pic>
        <p:nvPicPr>
          <p:cNvPr id="19" name="Picture 18"/>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7063C647-6A52-1647-ABC7-40F18BC7DCD1}"/>
              </a:ext>
            </a:extLst>
          </p:cNvPr>
          <p:cNvSpPr txBox="1"/>
          <p:nvPr/>
        </p:nvSpPr>
        <p:spPr>
          <a:xfrm>
            <a:off x="46465" y="699144"/>
            <a:ext cx="9143999" cy="1015663"/>
          </a:xfrm>
          <a:prstGeom prst="rect">
            <a:avLst/>
          </a:prstGeom>
          <a:noFill/>
        </p:spPr>
        <p:txBody>
          <a:bodyPr wrap="square" rtlCol="0">
            <a:spAutoFit/>
          </a:bodyPr>
          <a:lstStyle/>
          <a:p>
            <a:r>
              <a:rPr lang="en-US" sz="2000" dirty="0"/>
              <a:t>But what do we know about the </a:t>
            </a:r>
            <a:r>
              <a:rPr lang="en-US" sz="2000" b="1" dirty="0"/>
              <a:t>relative amplitude </a:t>
            </a:r>
            <a:r>
              <a:rPr lang="en-US" sz="2000" dirty="0"/>
              <a:t>of the electric and magnetic fields?</a:t>
            </a:r>
          </a:p>
          <a:p>
            <a:r>
              <a:rPr lang="en-US" sz="2000" dirty="0"/>
              <a:t>To explore this further it’s very useful to use the </a:t>
            </a:r>
            <a:r>
              <a:rPr lang="en-US" sz="2000" b="1" dirty="0"/>
              <a:t>complex form</a:t>
            </a:r>
            <a:r>
              <a:rPr lang="en-US" sz="2000" dirty="0"/>
              <a:t> for the solution to the wave equation.</a:t>
            </a:r>
          </a:p>
        </p:txBody>
      </p:sp>
      <p:sp>
        <p:nvSpPr>
          <p:cNvPr id="32" name="TextBox 31">
            <a:extLst>
              <a:ext uri="{FF2B5EF4-FFF2-40B4-BE49-F238E27FC236}">
                <a16:creationId xmlns:a16="http://schemas.microsoft.com/office/drawing/2014/main" id="{FF96A1EA-CAA2-1E4A-9A34-F85C2D3C704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33" name="Rounded Rectangle 32">
            <a:extLst>
              <a:ext uri="{FF2B5EF4-FFF2-40B4-BE49-F238E27FC236}">
                <a16:creationId xmlns:a16="http://schemas.microsoft.com/office/drawing/2014/main" id="{99973C55-70D4-0B40-844D-6B581E5A2095}"/>
              </a:ext>
            </a:extLst>
          </p:cNvPr>
          <p:cNvSpPr/>
          <p:nvPr/>
        </p:nvSpPr>
        <p:spPr>
          <a:xfrm>
            <a:off x="194986" y="6302688"/>
            <a:ext cx="8779505" cy="333512"/>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1" name="TextBox 30">
            <a:extLst>
              <a:ext uri="{FF2B5EF4-FFF2-40B4-BE49-F238E27FC236}">
                <a16:creationId xmlns:a16="http://schemas.microsoft.com/office/drawing/2014/main" id="{1504FADC-D301-4947-BF64-349E5BE88064}"/>
              </a:ext>
            </a:extLst>
          </p:cNvPr>
          <p:cNvSpPr txBox="1"/>
          <p:nvPr/>
        </p:nvSpPr>
        <p:spPr>
          <a:xfrm>
            <a:off x="169509" y="6270938"/>
            <a:ext cx="8974487" cy="646331"/>
          </a:xfrm>
          <a:prstGeom prst="rect">
            <a:avLst/>
          </a:prstGeom>
          <a:noFill/>
        </p:spPr>
        <p:txBody>
          <a:bodyPr wrap="square" rtlCol="0">
            <a:spAutoFit/>
          </a:bodyPr>
          <a:lstStyle/>
          <a:p>
            <a:r>
              <a:rPr lang="en-US" sz="1800" dirty="0"/>
              <a:t>Following derivation from John Edwards - </a:t>
            </a:r>
            <a:r>
              <a:rPr lang="en-US" sz="1800" dirty="0">
                <a:solidFill>
                  <a:schemeClr val="accent6"/>
                </a:solidFill>
                <a:hlinkClick r:id="rId4">
                  <a:extLst>
                    <a:ext uri="{A12FA001-AC4F-418D-AE19-62706E023703}">
                      <ahyp:hlinkClr xmlns:ahyp="http://schemas.microsoft.com/office/drawing/2018/hyperlinkcolor" val="tx"/>
                    </a:ext>
                  </a:extLst>
                </a:hlinkClick>
              </a:rPr>
              <a:t>https://www.youtube.com/watch?v=86eU7TKTr5U</a:t>
            </a:r>
            <a:r>
              <a:rPr lang="en-US" sz="1800" dirty="0">
                <a:solidFill>
                  <a:schemeClr val="accent6"/>
                </a:solidFill>
              </a:rPr>
              <a:t> </a:t>
            </a:r>
          </a:p>
          <a:p>
            <a:endParaRPr lang="en-US" sz="1800" dirty="0"/>
          </a:p>
        </p:txBody>
      </p:sp>
      <p:pic>
        <p:nvPicPr>
          <p:cNvPr id="3" name="Picture 2">
            <a:extLst>
              <a:ext uri="{FF2B5EF4-FFF2-40B4-BE49-F238E27FC236}">
                <a16:creationId xmlns:a16="http://schemas.microsoft.com/office/drawing/2014/main" id="{087D611F-E999-8545-B630-5F13141540EE}"/>
              </a:ext>
            </a:extLst>
          </p:cNvPr>
          <p:cNvPicPr>
            <a:picLocks noChangeAspect="1"/>
          </p:cNvPicPr>
          <p:nvPr/>
        </p:nvPicPr>
        <p:blipFill>
          <a:blip r:embed="rId5"/>
          <a:stretch>
            <a:fillRect/>
          </a:stretch>
        </p:blipFill>
        <p:spPr>
          <a:xfrm>
            <a:off x="2257815" y="2027114"/>
            <a:ext cx="3483198" cy="371872"/>
          </a:xfrm>
          <a:prstGeom prst="rect">
            <a:avLst/>
          </a:prstGeom>
        </p:spPr>
      </p:pic>
      <p:sp>
        <p:nvSpPr>
          <p:cNvPr id="34" name="TextBox 33">
            <a:extLst>
              <a:ext uri="{FF2B5EF4-FFF2-40B4-BE49-F238E27FC236}">
                <a16:creationId xmlns:a16="http://schemas.microsoft.com/office/drawing/2014/main" id="{BEBB8050-97D7-084D-8157-9102BEC16DC8}"/>
              </a:ext>
            </a:extLst>
          </p:cNvPr>
          <p:cNvSpPr txBox="1"/>
          <p:nvPr/>
        </p:nvSpPr>
        <p:spPr>
          <a:xfrm>
            <a:off x="194986" y="2757173"/>
            <a:ext cx="8974487" cy="707886"/>
          </a:xfrm>
          <a:prstGeom prst="rect">
            <a:avLst/>
          </a:prstGeom>
          <a:noFill/>
        </p:spPr>
        <p:txBody>
          <a:bodyPr wrap="square" rtlCol="0">
            <a:spAutoFit/>
          </a:bodyPr>
          <a:lstStyle/>
          <a:p>
            <a:r>
              <a:rPr lang="en-US" sz="2000" dirty="0"/>
              <a:t>We know that these are related to one another via the Maxwell-Faraday law so we can use the law to try to express </a:t>
            </a:r>
            <a:r>
              <a:rPr lang="en-US" sz="2000" i="1" dirty="0"/>
              <a:t>E</a:t>
            </a:r>
            <a:r>
              <a:rPr lang="en-US" sz="2000" i="1" baseline="-25000" dirty="0"/>
              <a:t>0</a:t>
            </a:r>
            <a:r>
              <a:rPr lang="en-US" sz="2000" dirty="0"/>
              <a:t> in terms of </a:t>
            </a:r>
            <a:r>
              <a:rPr lang="en-US" sz="2000" i="1" dirty="0"/>
              <a:t>H</a:t>
            </a:r>
            <a:r>
              <a:rPr lang="en-US" sz="2000" i="1" baseline="-25000" dirty="0"/>
              <a:t>0</a:t>
            </a:r>
            <a:r>
              <a:rPr lang="en-US" sz="2000" dirty="0"/>
              <a:t>:</a:t>
            </a:r>
          </a:p>
        </p:txBody>
      </p:sp>
      <p:pic>
        <p:nvPicPr>
          <p:cNvPr id="9" name="Picture 8">
            <a:extLst>
              <a:ext uri="{FF2B5EF4-FFF2-40B4-BE49-F238E27FC236}">
                <a16:creationId xmlns:a16="http://schemas.microsoft.com/office/drawing/2014/main" id="{2813B32E-F720-4F42-872C-7F6A83AFB8A5}"/>
              </a:ext>
            </a:extLst>
          </p:cNvPr>
          <p:cNvPicPr>
            <a:picLocks noChangeAspect="1"/>
          </p:cNvPicPr>
          <p:nvPr/>
        </p:nvPicPr>
        <p:blipFill>
          <a:blip r:embed="rId6"/>
          <a:stretch>
            <a:fillRect/>
          </a:stretch>
        </p:blipFill>
        <p:spPr>
          <a:xfrm>
            <a:off x="2869875" y="3607025"/>
            <a:ext cx="2755900" cy="609600"/>
          </a:xfrm>
          <a:prstGeom prst="rect">
            <a:avLst/>
          </a:prstGeom>
        </p:spPr>
      </p:pic>
      <p:sp>
        <p:nvSpPr>
          <p:cNvPr id="42" name="Rounded Rectangle 41">
            <a:extLst>
              <a:ext uri="{FF2B5EF4-FFF2-40B4-BE49-F238E27FC236}">
                <a16:creationId xmlns:a16="http://schemas.microsoft.com/office/drawing/2014/main" id="{F22641A5-5C76-F247-AC8B-26521F2428FB}"/>
              </a:ext>
            </a:extLst>
          </p:cNvPr>
          <p:cNvSpPr/>
          <p:nvPr/>
        </p:nvSpPr>
        <p:spPr>
          <a:xfrm>
            <a:off x="6948362" y="3224857"/>
            <a:ext cx="1924176" cy="1282568"/>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1" name="TextBox 40">
            <a:extLst>
              <a:ext uri="{FF2B5EF4-FFF2-40B4-BE49-F238E27FC236}">
                <a16:creationId xmlns:a16="http://schemas.microsoft.com/office/drawing/2014/main" id="{4193D0DC-7F42-9442-983B-608690F56440}"/>
              </a:ext>
            </a:extLst>
          </p:cNvPr>
          <p:cNvSpPr txBox="1"/>
          <p:nvPr/>
        </p:nvSpPr>
        <p:spPr>
          <a:xfrm>
            <a:off x="7193030" y="3280489"/>
            <a:ext cx="1679508" cy="369332"/>
          </a:xfrm>
          <a:prstGeom prst="rect">
            <a:avLst/>
          </a:prstGeom>
          <a:noFill/>
        </p:spPr>
        <p:txBody>
          <a:bodyPr wrap="square" rtlCol="0">
            <a:spAutoFit/>
          </a:bodyPr>
          <a:lstStyle/>
          <a:p>
            <a:r>
              <a:rPr lang="en-US" sz="1800" dirty="0"/>
              <a:t>Remember:</a:t>
            </a:r>
          </a:p>
        </p:txBody>
      </p:sp>
      <p:pic>
        <p:nvPicPr>
          <p:cNvPr id="12" name="Picture 11">
            <a:extLst>
              <a:ext uri="{FF2B5EF4-FFF2-40B4-BE49-F238E27FC236}">
                <a16:creationId xmlns:a16="http://schemas.microsoft.com/office/drawing/2014/main" id="{BBA76756-1C19-7848-9536-295BF36B98BA}"/>
              </a:ext>
            </a:extLst>
          </p:cNvPr>
          <p:cNvPicPr>
            <a:picLocks noChangeAspect="1"/>
          </p:cNvPicPr>
          <p:nvPr/>
        </p:nvPicPr>
        <p:blipFill>
          <a:blip r:embed="rId7"/>
          <a:stretch>
            <a:fillRect/>
          </a:stretch>
        </p:blipFill>
        <p:spPr>
          <a:xfrm>
            <a:off x="7177071" y="3761711"/>
            <a:ext cx="1435100" cy="533400"/>
          </a:xfrm>
          <a:prstGeom prst="rect">
            <a:avLst/>
          </a:prstGeom>
        </p:spPr>
      </p:pic>
      <p:pic>
        <p:nvPicPr>
          <p:cNvPr id="29" name="Picture 28">
            <a:extLst>
              <a:ext uri="{FF2B5EF4-FFF2-40B4-BE49-F238E27FC236}">
                <a16:creationId xmlns:a16="http://schemas.microsoft.com/office/drawing/2014/main" id="{32441E3B-B81C-6846-8333-D6B6DF148369}"/>
              </a:ext>
            </a:extLst>
          </p:cNvPr>
          <p:cNvPicPr>
            <a:picLocks noChangeAspect="1"/>
          </p:cNvPicPr>
          <p:nvPr/>
        </p:nvPicPr>
        <p:blipFill>
          <a:blip r:embed="rId8"/>
          <a:stretch>
            <a:fillRect/>
          </a:stretch>
        </p:blipFill>
        <p:spPr>
          <a:xfrm>
            <a:off x="2343317" y="1477022"/>
            <a:ext cx="3397696" cy="370658"/>
          </a:xfrm>
          <a:prstGeom prst="rect">
            <a:avLst/>
          </a:prstGeom>
        </p:spPr>
      </p:pic>
      <p:sp>
        <p:nvSpPr>
          <p:cNvPr id="30" name="TextBox 29">
            <a:extLst>
              <a:ext uri="{FF2B5EF4-FFF2-40B4-BE49-F238E27FC236}">
                <a16:creationId xmlns:a16="http://schemas.microsoft.com/office/drawing/2014/main" id="{2920E4ED-08AD-E64B-8D4B-DD8F24FA7D99}"/>
              </a:ext>
            </a:extLst>
          </p:cNvPr>
          <p:cNvSpPr txBox="1"/>
          <p:nvPr/>
        </p:nvSpPr>
        <p:spPr>
          <a:xfrm>
            <a:off x="5979203" y="1489195"/>
            <a:ext cx="2750867" cy="1200329"/>
          </a:xfrm>
          <a:prstGeom prst="rect">
            <a:avLst/>
          </a:prstGeom>
          <a:noFill/>
        </p:spPr>
        <p:txBody>
          <a:bodyPr wrap="square" rtlCol="0">
            <a:spAutoFit/>
          </a:bodyPr>
          <a:lstStyle/>
          <a:p>
            <a:r>
              <a:rPr lang="en-US" sz="1800" dirty="0">
                <a:solidFill>
                  <a:srgbClr val="FF0000"/>
                </a:solidFill>
              </a:rPr>
              <a:t>Complex form: Remember the fields we experience are the real part of these expressions. </a:t>
            </a:r>
          </a:p>
        </p:txBody>
      </p:sp>
      <p:sp>
        <p:nvSpPr>
          <p:cNvPr id="35" name="Rounded Rectangle 34">
            <a:extLst>
              <a:ext uri="{FF2B5EF4-FFF2-40B4-BE49-F238E27FC236}">
                <a16:creationId xmlns:a16="http://schemas.microsoft.com/office/drawing/2014/main" id="{D0682925-11C3-124D-9DF7-8853FCB6B6BA}"/>
              </a:ext>
            </a:extLst>
          </p:cNvPr>
          <p:cNvSpPr/>
          <p:nvPr/>
        </p:nvSpPr>
        <p:spPr>
          <a:xfrm>
            <a:off x="4289680" y="1532995"/>
            <a:ext cx="1242586" cy="291836"/>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Rounded Rectangle 35">
            <a:extLst>
              <a:ext uri="{FF2B5EF4-FFF2-40B4-BE49-F238E27FC236}">
                <a16:creationId xmlns:a16="http://schemas.microsoft.com/office/drawing/2014/main" id="{4374B10B-3C37-9745-BAB6-102F6576329E}"/>
              </a:ext>
            </a:extLst>
          </p:cNvPr>
          <p:cNvSpPr/>
          <p:nvPr/>
        </p:nvSpPr>
        <p:spPr>
          <a:xfrm>
            <a:off x="4289680" y="2078316"/>
            <a:ext cx="1242586" cy="291836"/>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8" name="Straight Arrow Connector 7">
            <a:extLst>
              <a:ext uri="{FF2B5EF4-FFF2-40B4-BE49-F238E27FC236}">
                <a16:creationId xmlns:a16="http://schemas.microsoft.com/office/drawing/2014/main" id="{7F307A2D-D664-4F42-B397-50FA6F4CCDDB}"/>
              </a:ext>
            </a:extLst>
          </p:cNvPr>
          <p:cNvCxnSpPr>
            <a:cxnSpLocks/>
          </p:cNvCxnSpPr>
          <p:nvPr/>
        </p:nvCxnSpPr>
        <p:spPr bwMode="auto">
          <a:xfrm flipH="1" flipV="1">
            <a:off x="5644660" y="4253405"/>
            <a:ext cx="223483" cy="3292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D94D56FD-4555-9942-B0B0-A33603420065}"/>
              </a:ext>
            </a:extLst>
          </p:cNvPr>
          <p:cNvCxnSpPr>
            <a:cxnSpLocks/>
          </p:cNvCxnSpPr>
          <p:nvPr/>
        </p:nvCxnSpPr>
        <p:spPr bwMode="auto">
          <a:xfrm flipV="1">
            <a:off x="2492242" y="4065344"/>
            <a:ext cx="263279" cy="20794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44" name="Picture 43">
            <a:extLst>
              <a:ext uri="{FF2B5EF4-FFF2-40B4-BE49-F238E27FC236}">
                <a16:creationId xmlns:a16="http://schemas.microsoft.com/office/drawing/2014/main" id="{DFFB08CE-F0B6-3740-AF55-4E16836776D0}"/>
              </a:ext>
            </a:extLst>
          </p:cNvPr>
          <p:cNvPicPr>
            <a:picLocks noChangeAspect="1"/>
          </p:cNvPicPr>
          <p:nvPr/>
        </p:nvPicPr>
        <p:blipFill>
          <a:blip r:embed="rId9"/>
          <a:stretch>
            <a:fillRect/>
          </a:stretch>
        </p:blipFill>
        <p:spPr>
          <a:xfrm>
            <a:off x="5271357" y="4492428"/>
            <a:ext cx="3354009" cy="559002"/>
          </a:xfrm>
          <a:prstGeom prst="rect">
            <a:avLst/>
          </a:prstGeom>
        </p:spPr>
      </p:pic>
      <p:pic>
        <p:nvPicPr>
          <p:cNvPr id="45" name="Picture 44">
            <a:extLst>
              <a:ext uri="{FF2B5EF4-FFF2-40B4-BE49-F238E27FC236}">
                <a16:creationId xmlns:a16="http://schemas.microsoft.com/office/drawing/2014/main" id="{2D3B9B09-C000-3147-9871-BB6B9EE624D3}"/>
              </a:ext>
            </a:extLst>
          </p:cNvPr>
          <p:cNvPicPr>
            <a:picLocks noChangeAspect="1"/>
          </p:cNvPicPr>
          <p:nvPr/>
        </p:nvPicPr>
        <p:blipFill>
          <a:blip r:embed="rId10"/>
          <a:stretch>
            <a:fillRect/>
          </a:stretch>
        </p:blipFill>
        <p:spPr>
          <a:xfrm>
            <a:off x="286333" y="4378325"/>
            <a:ext cx="3187700" cy="368300"/>
          </a:xfrm>
          <a:prstGeom prst="rect">
            <a:avLst/>
          </a:prstGeom>
        </p:spPr>
      </p:pic>
      <p:pic>
        <p:nvPicPr>
          <p:cNvPr id="48" name="Picture 47">
            <a:extLst>
              <a:ext uri="{FF2B5EF4-FFF2-40B4-BE49-F238E27FC236}">
                <a16:creationId xmlns:a16="http://schemas.microsoft.com/office/drawing/2014/main" id="{3F9BC75C-3004-8542-9B09-5E1E70F3B8F1}"/>
              </a:ext>
            </a:extLst>
          </p:cNvPr>
          <p:cNvPicPr>
            <a:picLocks noChangeAspect="1"/>
          </p:cNvPicPr>
          <p:nvPr/>
        </p:nvPicPr>
        <p:blipFill>
          <a:blip r:embed="rId11"/>
          <a:stretch>
            <a:fillRect/>
          </a:stretch>
        </p:blipFill>
        <p:spPr>
          <a:xfrm>
            <a:off x="1916640" y="5616182"/>
            <a:ext cx="4251050" cy="337194"/>
          </a:xfrm>
          <a:prstGeom prst="rect">
            <a:avLst/>
          </a:prstGeom>
        </p:spPr>
      </p:pic>
      <p:sp>
        <p:nvSpPr>
          <p:cNvPr id="49" name="TextBox 48">
            <a:extLst>
              <a:ext uri="{FF2B5EF4-FFF2-40B4-BE49-F238E27FC236}">
                <a16:creationId xmlns:a16="http://schemas.microsoft.com/office/drawing/2014/main" id="{A516A601-8831-F748-9EA4-37D5D5BD7E7E}"/>
              </a:ext>
            </a:extLst>
          </p:cNvPr>
          <p:cNvSpPr txBox="1"/>
          <p:nvPr/>
        </p:nvSpPr>
        <p:spPr>
          <a:xfrm>
            <a:off x="192744" y="5098777"/>
            <a:ext cx="8974487" cy="400110"/>
          </a:xfrm>
          <a:prstGeom prst="rect">
            <a:avLst/>
          </a:prstGeom>
          <a:noFill/>
        </p:spPr>
        <p:txBody>
          <a:bodyPr wrap="square" rtlCol="0">
            <a:spAutoFit/>
          </a:bodyPr>
          <a:lstStyle/>
          <a:p>
            <a:r>
              <a:rPr lang="en-US" sz="2000" dirty="0"/>
              <a:t>Substituting into Faraday’s law, we have: </a:t>
            </a:r>
          </a:p>
        </p:txBody>
      </p:sp>
      <p:sp>
        <p:nvSpPr>
          <p:cNvPr id="37" name="Rectangle 36">
            <a:extLst>
              <a:ext uri="{FF2B5EF4-FFF2-40B4-BE49-F238E27FC236}">
                <a16:creationId xmlns:a16="http://schemas.microsoft.com/office/drawing/2014/main" id="{2B88DED6-62D2-E046-9A29-CA5F012BE6E0}"/>
              </a:ext>
            </a:extLst>
          </p:cNvPr>
          <p:cNvSpPr/>
          <p:nvPr/>
        </p:nvSpPr>
        <p:spPr>
          <a:xfrm>
            <a:off x="2755520" y="3532708"/>
            <a:ext cx="2889139" cy="749059"/>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89987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Relation between E and H</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3106094" y="7119719"/>
            <a:ext cx="5039361" cy="3785652"/>
          </a:xfrm>
          <a:prstGeom prst="rect">
            <a:avLst/>
          </a:prstGeom>
          <a:noFill/>
        </p:spPr>
        <p:txBody>
          <a:bodyPr wrap="none" rtlCol="0">
            <a:spAutoFit/>
          </a:bodyPr>
          <a:lstStyle/>
          <a:p>
            <a:r>
              <a:rPr lang="en-US" dirty="0"/>
              <a:t>Consider a plane wave:</a:t>
            </a:r>
          </a:p>
          <a:p>
            <a:endParaRPr lang="en-US" dirty="0"/>
          </a:p>
          <a:p>
            <a:endParaRPr lang="en-US" dirty="0"/>
          </a:p>
          <a:p>
            <a:endParaRPr lang="en-US" dirty="0"/>
          </a:p>
          <a:p>
            <a:endParaRPr lang="en-US" dirty="0"/>
          </a:p>
          <a:p>
            <a:r>
              <a:rPr lang="en-US" dirty="0"/>
              <a:t>For this, Faraday law can be written as:</a:t>
            </a:r>
          </a:p>
          <a:p>
            <a:endParaRPr lang="en-US" dirty="0"/>
          </a:p>
          <a:p>
            <a:endParaRPr lang="en-US" dirty="0"/>
          </a:p>
          <a:p>
            <a:endParaRPr lang="en-US" dirty="0"/>
          </a:p>
          <a:p>
            <a:r>
              <a:rPr lang="en-US" dirty="0"/>
              <a:t>Rearranging:  </a:t>
            </a:r>
          </a:p>
        </p:txBody>
      </p:sp>
      <p:sp>
        <p:nvSpPr>
          <p:cNvPr id="5" name="TextBox 4"/>
          <p:cNvSpPr txBox="1"/>
          <p:nvPr/>
        </p:nvSpPr>
        <p:spPr>
          <a:xfrm>
            <a:off x="-966341" y="5467072"/>
            <a:ext cx="184666" cy="461665"/>
          </a:xfrm>
          <a:prstGeom prst="rect">
            <a:avLst/>
          </a:prstGeom>
          <a:noFill/>
        </p:spPr>
        <p:txBody>
          <a:bodyPr wrap="none" rtlCol="0">
            <a:spAutoFit/>
          </a:bodyPr>
          <a:lstStyle/>
          <a:p>
            <a:endParaRPr lang="en-US" dirty="0"/>
          </a:p>
        </p:txBody>
      </p:sp>
      <p:pic>
        <p:nvPicPr>
          <p:cNvPr id="19" name="Picture 18"/>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7063C647-6A52-1647-ABC7-40F18BC7DCD1}"/>
              </a:ext>
            </a:extLst>
          </p:cNvPr>
          <p:cNvSpPr txBox="1"/>
          <p:nvPr/>
        </p:nvSpPr>
        <p:spPr>
          <a:xfrm>
            <a:off x="46465" y="699144"/>
            <a:ext cx="9143999" cy="707886"/>
          </a:xfrm>
          <a:prstGeom prst="rect">
            <a:avLst/>
          </a:prstGeom>
          <a:noFill/>
        </p:spPr>
        <p:txBody>
          <a:bodyPr wrap="square" rtlCol="0">
            <a:spAutoFit/>
          </a:bodyPr>
          <a:lstStyle/>
          <a:p>
            <a:r>
              <a:rPr lang="en-US" sz="2000" dirty="0"/>
              <a:t>This expression can be simplified and rearranged to give us </a:t>
            </a:r>
            <a:r>
              <a:rPr lang="en-US" sz="2000" i="1" dirty="0"/>
              <a:t>E</a:t>
            </a:r>
            <a:r>
              <a:rPr lang="en-US" sz="2000" i="1" baseline="-25000" dirty="0"/>
              <a:t>0</a:t>
            </a:r>
            <a:r>
              <a:rPr lang="en-US" sz="2000" dirty="0"/>
              <a:t> in terms of </a:t>
            </a:r>
            <a:r>
              <a:rPr lang="en-US" sz="2000" i="1" dirty="0"/>
              <a:t>H</a:t>
            </a:r>
            <a:r>
              <a:rPr lang="en-US" sz="2000" i="1" baseline="-25000" dirty="0"/>
              <a:t>0</a:t>
            </a:r>
            <a:r>
              <a:rPr lang="en-US" sz="2000" dirty="0"/>
              <a:t> or vice versa:</a:t>
            </a:r>
          </a:p>
        </p:txBody>
      </p:sp>
      <p:sp>
        <p:nvSpPr>
          <p:cNvPr id="32" name="TextBox 31">
            <a:extLst>
              <a:ext uri="{FF2B5EF4-FFF2-40B4-BE49-F238E27FC236}">
                <a16:creationId xmlns:a16="http://schemas.microsoft.com/office/drawing/2014/main" id="{FF96A1EA-CAA2-1E4A-9A34-F85C2D3C704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33" name="Rounded Rectangle 32">
            <a:extLst>
              <a:ext uri="{FF2B5EF4-FFF2-40B4-BE49-F238E27FC236}">
                <a16:creationId xmlns:a16="http://schemas.microsoft.com/office/drawing/2014/main" id="{99973C55-70D4-0B40-844D-6B581E5A2095}"/>
              </a:ext>
            </a:extLst>
          </p:cNvPr>
          <p:cNvSpPr/>
          <p:nvPr/>
        </p:nvSpPr>
        <p:spPr>
          <a:xfrm>
            <a:off x="194986" y="6302688"/>
            <a:ext cx="8779505" cy="333512"/>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1" name="TextBox 30">
            <a:extLst>
              <a:ext uri="{FF2B5EF4-FFF2-40B4-BE49-F238E27FC236}">
                <a16:creationId xmlns:a16="http://schemas.microsoft.com/office/drawing/2014/main" id="{1504FADC-D301-4947-BF64-349E5BE88064}"/>
              </a:ext>
            </a:extLst>
          </p:cNvPr>
          <p:cNvSpPr txBox="1"/>
          <p:nvPr/>
        </p:nvSpPr>
        <p:spPr>
          <a:xfrm>
            <a:off x="169509" y="6270938"/>
            <a:ext cx="8974487" cy="646331"/>
          </a:xfrm>
          <a:prstGeom prst="rect">
            <a:avLst/>
          </a:prstGeom>
          <a:noFill/>
        </p:spPr>
        <p:txBody>
          <a:bodyPr wrap="square" rtlCol="0">
            <a:spAutoFit/>
          </a:bodyPr>
          <a:lstStyle/>
          <a:p>
            <a:r>
              <a:rPr lang="en-US" sz="1800" dirty="0"/>
              <a:t>Following derivation from John Edwards - </a:t>
            </a:r>
            <a:r>
              <a:rPr lang="en-US" sz="1800" dirty="0">
                <a:solidFill>
                  <a:schemeClr val="accent6"/>
                </a:solidFill>
                <a:hlinkClick r:id="rId4">
                  <a:extLst>
                    <a:ext uri="{A12FA001-AC4F-418D-AE19-62706E023703}">
                      <ahyp:hlinkClr xmlns:ahyp="http://schemas.microsoft.com/office/drawing/2018/hyperlinkcolor" val="tx"/>
                    </a:ext>
                  </a:extLst>
                </a:hlinkClick>
              </a:rPr>
              <a:t>https://www.youtube.com/watch?v=86eU7TKTr5U</a:t>
            </a:r>
            <a:r>
              <a:rPr lang="en-US" sz="1800" dirty="0">
                <a:solidFill>
                  <a:schemeClr val="accent6"/>
                </a:solidFill>
              </a:rPr>
              <a:t> </a:t>
            </a:r>
          </a:p>
          <a:p>
            <a:endParaRPr lang="en-US" sz="1800" dirty="0"/>
          </a:p>
        </p:txBody>
      </p:sp>
      <p:sp>
        <p:nvSpPr>
          <p:cNvPr id="37" name="TextBox 36">
            <a:extLst>
              <a:ext uri="{FF2B5EF4-FFF2-40B4-BE49-F238E27FC236}">
                <a16:creationId xmlns:a16="http://schemas.microsoft.com/office/drawing/2014/main" id="{0BC4CEAF-6522-774D-82AE-10CE46788820}"/>
              </a:ext>
            </a:extLst>
          </p:cNvPr>
          <p:cNvSpPr txBox="1"/>
          <p:nvPr/>
        </p:nvSpPr>
        <p:spPr>
          <a:xfrm>
            <a:off x="84752" y="1990435"/>
            <a:ext cx="8889739" cy="707886"/>
          </a:xfrm>
          <a:prstGeom prst="rect">
            <a:avLst/>
          </a:prstGeom>
          <a:noFill/>
        </p:spPr>
        <p:txBody>
          <a:bodyPr wrap="square" rtlCol="0">
            <a:spAutoFit/>
          </a:bodyPr>
          <a:lstStyle/>
          <a:p>
            <a:r>
              <a:rPr lang="en-US" sz="2000" dirty="0"/>
              <a:t>Earlier we saw that wavenumber, </a:t>
            </a:r>
            <a:r>
              <a:rPr lang="en-US" sz="2000" i="1" dirty="0"/>
              <a:t>k</a:t>
            </a:r>
            <a:r>
              <a:rPr lang="en-US" sz="2000" dirty="0"/>
              <a:t>, can also be expressed in terms of angular frequency of the light and the material properties so this expression becomes:</a:t>
            </a:r>
          </a:p>
        </p:txBody>
      </p:sp>
      <p:pic>
        <p:nvPicPr>
          <p:cNvPr id="11" name="Picture 10">
            <a:extLst>
              <a:ext uri="{FF2B5EF4-FFF2-40B4-BE49-F238E27FC236}">
                <a16:creationId xmlns:a16="http://schemas.microsoft.com/office/drawing/2014/main" id="{26816E3C-7A56-9A4B-AD6F-48705321321D}"/>
              </a:ext>
            </a:extLst>
          </p:cNvPr>
          <p:cNvPicPr>
            <a:picLocks noChangeAspect="1"/>
          </p:cNvPicPr>
          <p:nvPr/>
        </p:nvPicPr>
        <p:blipFill>
          <a:blip r:embed="rId5"/>
          <a:stretch>
            <a:fillRect/>
          </a:stretch>
        </p:blipFill>
        <p:spPr>
          <a:xfrm>
            <a:off x="3740012" y="1298199"/>
            <a:ext cx="1587500" cy="571500"/>
          </a:xfrm>
          <a:prstGeom prst="rect">
            <a:avLst/>
          </a:prstGeom>
        </p:spPr>
      </p:pic>
      <p:pic>
        <p:nvPicPr>
          <p:cNvPr id="38" name="Picture 37">
            <a:extLst>
              <a:ext uri="{FF2B5EF4-FFF2-40B4-BE49-F238E27FC236}">
                <a16:creationId xmlns:a16="http://schemas.microsoft.com/office/drawing/2014/main" id="{5EC2B0E3-4595-E547-8A0A-85A1B9366B5E}"/>
              </a:ext>
            </a:extLst>
          </p:cNvPr>
          <p:cNvPicPr>
            <a:picLocks noChangeAspect="1"/>
          </p:cNvPicPr>
          <p:nvPr/>
        </p:nvPicPr>
        <p:blipFill>
          <a:blip r:embed="rId6"/>
          <a:stretch>
            <a:fillRect/>
          </a:stretch>
        </p:blipFill>
        <p:spPr>
          <a:xfrm>
            <a:off x="7137117" y="2934955"/>
            <a:ext cx="1270000" cy="317500"/>
          </a:xfrm>
          <a:prstGeom prst="rect">
            <a:avLst/>
          </a:prstGeom>
        </p:spPr>
      </p:pic>
      <p:pic>
        <p:nvPicPr>
          <p:cNvPr id="14" name="Picture 13">
            <a:extLst>
              <a:ext uri="{FF2B5EF4-FFF2-40B4-BE49-F238E27FC236}">
                <a16:creationId xmlns:a16="http://schemas.microsoft.com/office/drawing/2014/main" id="{71DBE830-B615-204B-A153-783BA438D7CB}"/>
              </a:ext>
            </a:extLst>
          </p:cNvPr>
          <p:cNvPicPr>
            <a:picLocks noChangeAspect="1"/>
          </p:cNvPicPr>
          <p:nvPr/>
        </p:nvPicPr>
        <p:blipFill>
          <a:blip r:embed="rId7"/>
          <a:stretch>
            <a:fillRect/>
          </a:stretch>
        </p:blipFill>
        <p:spPr>
          <a:xfrm>
            <a:off x="3740012" y="2864289"/>
            <a:ext cx="2022159" cy="658099"/>
          </a:xfrm>
          <a:prstGeom prst="rect">
            <a:avLst/>
          </a:prstGeom>
        </p:spPr>
      </p:pic>
      <p:cxnSp>
        <p:nvCxnSpPr>
          <p:cNvPr id="39" name="Straight Arrow Connector 38">
            <a:extLst>
              <a:ext uri="{FF2B5EF4-FFF2-40B4-BE49-F238E27FC236}">
                <a16:creationId xmlns:a16="http://schemas.microsoft.com/office/drawing/2014/main" id="{A2E60E43-0604-8947-A4F9-02A56935CB9B}"/>
              </a:ext>
            </a:extLst>
          </p:cNvPr>
          <p:cNvCxnSpPr>
            <a:cxnSpLocks/>
          </p:cNvCxnSpPr>
          <p:nvPr/>
        </p:nvCxnSpPr>
        <p:spPr bwMode="auto">
          <a:xfrm flipH="1">
            <a:off x="6443874" y="3097039"/>
            <a:ext cx="40837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7" name="Picture 16">
            <a:extLst>
              <a:ext uri="{FF2B5EF4-FFF2-40B4-BE49-F238E27FC236}">
                <a16:creationId xmlns:a16="http://schemas.microsoft.com/office/drawing/2014/main" id="{EF4414B9-7AEA-B84B-893F-62A352D133E8}"/>
              </a:ext>
            </a:extLst>
          </p:cNvPr>
          <p:cNvPicPr>
            <a:picLocks noChangeAspect="1"/>
          </p:cNvPicPr>
          <p:nvPr/>
        </p:nvPicPr>
        <p:blipFill>
          <a:blip r:embed="rId8"/>
          <a:stretch>
            <a:fillRect/>
          </a:stretch>
        </p:blipFill>
        <p:spPr>
          <a:xfrm>
            <a:off x="3740012" y="3807157"/>
            <a:ext cx="1556209" cy="690349"/>
          </a:xfrm>
          <a:prstGeom prst="rect">
            <a:avLst/>
          </a:prstGeom>
        </p:spPr>
      </p:pic>
      <p:sp>
        <p:nvSpPr>
          <p:cNvPr id="40" name="TextBox 39">
            <a:extLst>
              <a:ext uri="{FF2B5EF4-FFF2-40B4-BE49-F238E27FC236}">
                <a16:creationId xmlns:a16="http://schemas.microsoft.com/office/drawing/2014/main" id="{3A2AF041-D206-0E49-9415-AA7D41C67500}"/>
              </a:ext>
            </a:extLst>
          </p:cNvPr>
          <p:cNvSpPr txBox="1"/>
          <p:nvPr/>
        </p:nvSpPr>
        <p:spPr>
          <a:xfrm>
            <a:off x="1804709" y="3998061"/>
            <a:ext cx="1679508" cy="369332"/>
          </a:xfrm>
          <a:prstGeom prst="rect">
            <a:avLst/>
          </a:prstGeom>
          <a:noFill/>
        </p:spPr>
        <p:txBody>
          <a:bodyPr wrap="square" rtlCol="0">
            <a:spAutoFit/>
          </a:bodyPr>
          <a:lstStyle/>
          <a:p>
            <a:r>
              <a:rPr lang="en-US" sz="1800" dirty="0">
                <a:solidFill>
                  <a:schemeClr val="accent6"/>
                </a:solidFill>
              </a:rPr>
              <a:t>Units: V/m</a:t>
            </a:r>
          </a:p>
        </p:txBody>
      </p:sp>
      <p:sp>
        <p:nvSpPr>
          <p:cNvPr id="46" name="TextBox 45">
            <a:extLst>
              <a:ext uri="{FF2B5EF4-FFF2-40B4-BE49-F238E27FC236}">
                <a16:creationId xmlns:a16="http://schemas.microsoft.com/office/drawing/2014/main" id="{EE5F24EE-F53B-A34F-8E94-AD1258301EF1}"/>
              </a:ext>
            </a:extLst>
          </p:cNvPr>
          <p:cNvSpPr txBox="1"/>
          <p:nvPr/>
        </p:nvSpPr>
        <p:spPr>
          <a:xfrm>
            <a:off x="5930139" y="3998061"/>
            <a:ext cx="1679508" cy="369332"/>
          </a:xfrm>
          <a:prstGeom prst="rect">
            <a:avLst/>
          </a:prstGeom>
          <a:noFill/>
        </p:spPr>
        <p:txBody>
          <a:bodyPr wrap="square" rtlCol="0">
            <a:spAutoFit/>
          </a:bodyPr>
          <a:lstStyle/>
          <a:p>
            <a:r>
              <a:rPr lang="en-US" sz="1800" dirty="0">
                <a:solidFill>
                  <a:schemeClr val="accent6"/>
                </a:solidFill>
              </a:rPr>
              <a:t>Units: A/m</a:t>
            </a:r>
          </a:p>
        </p:txBody>
      </p:sp>
      <p:sp>
        <p:nvSpPr>
          <p:cNvPr id="47" name="TextBox 46">
            <a:extLst>
              <a:ext uri="{FF2B5EF4-FFF2-40B4-BE49-F238E27FC236}">
                <a16:creationId xmlns:a16="http://schemas.microsoft.com/office/drawing/2014/main" id="{27E1523A-AD57-BB4B-9CCB-393295F07F00}"/>
              </a:ext>
            </a:extLst>
          </p:cNvPr>
          <p:cNvSpPr txBox="1"/>
          <p:nvPr/>
        </p:nvSpPr>
        <p:spPr>
          <a:xfrm>
            <a:off x="3587002" y="4711559"/>
            <a:ext cx="2752385" cy="369332"/>
          </a:xfrm>
          <a:prstGeom prst="rect">
            <a:avLst/>
          </a:prstGeom>
          <a:noFill/>
        </p:spPr>
        <p:txBody>
          <a:bodyPr wrap="square" rtlCol="0">
            <a:spAutoFit/>
          </a:bodyPr>
          <a:lstStyle/>
          <a:p>
            <a:r>
              <a:rPr lang="en-US" sz="1800" dirty="0">
                <a:solidFill>
                  <a:srgbClr val="FF0000"/>
                </a:solidFill>
              </a:rPr>
              <a:t>Units: V/A = impedance</a:t>
            </a:r>
          </a:p>
        </p:txBody>
      </p:sp>
      <p:sp>
        <p:nvSpPr>
          <p:cNvPr id="50" name="Rounded Rectangle 49">
            <a:extLst>
              <a:ext uri="{FF2B5EF4-FFF2-40B4-BE49-F238E27FC236}">
                <a16:creationId xmlns:a16="http://schemas.microsoft.com/office/drawing/2014/main" id="{C2E15B3D-780E-5D4B-A71C-63497A8AE081}"/>
              </a:ext>
            </a:extLst>
          </p:cNvPr>
          <p:cNvSpPr/>
          <p:nvPr/>
        </p:nvSpPr>
        <p:spPr>
          <a:xfrm>
            <a:off x="4364591" y="3780278"/>
            <a:ext cx="584780" cy="738165"/>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52" name="Straight Arrow Connector 51">
            <a:extLst>
              <a:ext uri="{FF2B5EF4-FFF2-40B4-BE49-F238E27FC236}">
                <a16:creationId xmlns:a16="http://schemas.microsoft.com/office/drawing/2014/main" id="{563DAFD6-F4C0-AF43-AABD-9FF438763E7E}"/>
              </a:ext>
            </a:extLst>
          </p:cNvPr>
          <p:cNvCxnSpPr>
            <a:cxnSpLocks/>
          </p:cNvCxnSpPr>
          <p:nvPr/>
        </p:nvCxnSpPr>
        <p:spPr bwMode="auto">
          <a:xfrm flipH="1">
            <a:off x="5440520" y="4182727"/>
            <a:ext cx="408379" cy="0"/>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F7418D40-79E6-6C46-B483-DE0095C6E9B2}"/>
              </a:ext>
            </a:extLst>
          </p:cNvPr>
          <p:cNvCxnSpPr>
            <a:cxnSpLocks/>
          </p:cNvCxnSpPr>
          <p:nvPr/>
        </p:nvCxnSpPr>
        <p:spPr bwMode="auto">
          <a:xfrm flipV="1">
            <a:off x="3106094" y="4182727"/>
            <a:ext cx="480908" cy="9870"/>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
        <p:nvSpPr>
          <p:cNvPr id="54" name="TextBox 53">
            <a:extLst>
              <a:ext uri="{FF2B5EF4-FFF2-40B4-BE49-F238E27FC236}">
                <a16:creationId xmlns:a16="http://schemas.microsoft.com/office/drawing/2014/main" id="{04A0FBD9-7B88-F04C-99A8-07B4A22140DF}"/>
              </a:ext>
            </a:extLst>
          </p:cNvPr>
          <p:cNvSpPr txBox="1"/>
          <p:nvPr/>
        </p:nvSpPr>
        <p:spPr>
          <a:xfrm>
            <a:off x="84753" y="5163364"/>
            <a:ext cx="8974488" cy="400110"/>
          </a:xfrm>
          <a:prstGeom prst="rect">
            <a:avLst/>
          </a:prstGeom>
          <a:noFill/>
        </p:spPr>
        <p:txBody>
          <a:bodyPr wrap="square" rtlCol="0">
            <a:spAutoFit/>
          </a:bodyPr>
          <a:lstStyle/>
          <a:p>
            <a:r>
              <a:rPr lang="en-US" sz="2000" dirty="0"/>
              <a:t>Dimensional analysis shows us that this value is equivalent to an impedance.</a:t>
            </a:r>
          </a:p>
        </p:txBody>
      </p:sp>
      <p:sp>
        <p:nvSpPr>
          <p:cNvPr id="28" name="Rectangle 27">
            <a:extLst>
              <a:ext uri="{FF2B5EF4-FFF2-40B4-BE49-F238E27FC236}">
                <a16:creationId xmlns:a16="http://schemas.microsoft.com/office/drawing/2014/main" id="{B023FEE0-8257-2642-B447-FB0AE10C0473}"/>
              </a:ext>
            </a:extLst>
          </p:cNvPr>
          <p:cNvSpPr/>
          <p:nvPr/>
        </p:nvSpPr>
        <p:spPr>
          <a:xfrm>
            <a:off x="3668242" y="3712987"/>
            <a:ext cx="1725813" cy="88637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953840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Vacuum impedance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3268" y="670483"/>
            <a:ext cx="8697664" cy="3816429"/>
          </a:xfrm>
          <a:prstGeom prst="rect">
            <a:avLst/>
          </a:prstGeom>
          <a:noFill/>
        </p:spPr>
        <p:txBody>
          <a:bodyPr wrap="square" rtlCol="0">
            <a:spAutoFit/>
          </a:bodyPr>
          <a:lstStyle/>
          <a:p>
            <a:r>
              <a:rPr lang="en-US" sz="2200" dirty="0"/>
              <a:t>If we consider the vacuum, </a:t>
            </a:r>
          </a:p>
          <a:p>
            <a:endParaRPr lang="en-US" sz="2200" dirty="0"/>
          </a:p>
          <a:p>
            <a:endParaRPr lang="en-US" sz="2200" dirty="0"/>
          </a:p>
          <a:p>
            <a:endParaRPr lang="en-US" sz="2200" dirty="0"/>
          </a:p>
          <a:p>
            <a:r>
              <a:rPr lang="en-US" sz="2200" dirty="0"/>
              <a:t>The vacuum has an effective impedance that is a real number, since </a:t>
            </a:r>
            <a:r>
              <a:rPr lang="en-US" sz="2200" dirty="0">
                <a:latin typeface="Symbol" charset="2"/>
                <a:cs typeface="Symbol" charset="2"/>
              </a:rPr>
              <a:t>m</a:t>
            </a:r>
            <a:r>
              <a:rPr lang="en-US" sz="2200" baseline="-25000" dirty="0">
                <a:latin typeface="Symbol" charset="2"/>
                <a:cs typeface="Symbol" charset="2"/>
              </a:rPr>
              <a:t>0</a:t>
            </a:r>
            <a:r>
              <a:rPr lang="en-US" sz="2200" dirty="0"/>
              <a:t> and </a:t>
            </a:r>
            <a:r>
              <a:rPr lang="en-US" sz="2200" dirty="0">
                <a:latin typeface="Symbol" charset="2"/>
                <a:cs typeface="Symbol" charset="2"/>
              </a:rPr>
              <a:t>e</a:t>
            </a:r>
            <a:r>
              <a:rPr lang="en-US" sz="2200" baseline="-25000" dirty="0">
                <a:latin typeface="Symbol" charset="2"/>
                <a:cs typeface="Symbol" charset="2"/>
              </a:rPr>
              <a:t>0</a:t>
            </a:r>
            <a:r>
              <a:rPr lang="en-US" sz="2200" dirty="0"/>
              <a:t> are real and positive.  Vacuum impedance is often give the symbol </a:t>
            </a:r>
            <a:r>
              <a:rPr lang="en-US" sz="2200" i="1" dirty="0"/>
              <a:t>Z</a:t>
            </a:r>
            <a:r>
              <a:rPr lang="en-US" sz="2200" i="1" baseline="-25000" dirty="0"/>
              <a:t>0</a:t>
            </a:r>
            <a:r>
              <a:rPr lang="en-US" sz="2200" dirty="0"/>
              <a:t> or 𝜂</a:t>
            </a:r>
          </a:p>
          <a:p>
            <a:endParaRPr lang="en-US" sz="2200" dirty="0"/>
          </a:p>
          <a:p>
            <a:r>
              <a:rPr lang="en-US" sz="2200" dirty="0"/>
              <a:t>All dielectrics will have an associated impedance that, in the region</a:t>
            </a:r>
          </a:p>
          <a:p>
            <a:r>
              <a:rPr lang="en-US" sz="2200" dirty="0"/>
              <a:t>of visible frequencies (</a:t>
            </a:r>
            <a:r>
              <a:rPr lang="en-US" sz="2200" dirty="0" err="1">
                <a:latin typeface="Symbol" charset="2"/>
                <a:cs typeface="Symbol" charset="2"/>
              </a:rPr>
              <a:t>m</a:t>
            </a:r>
            <a:r>
              <a:rPr lang="en-US" sz="2200" baseline="-25000" dirty="0" err="1"/>
              <a:t>r</a:t>
            </a:r>
            <a:r>
              <a:rPr lang="en-US" sz="2200" dirty="0"/>
              <a:t> ~ 1) is given by:</a:t>
            </a:r>
          </a:p>
          <a:p>
            <a:endParaRPr lang="en-US" sz="2200" dirty="0"/>
          </a:p>
        </p:txBody>
      </p:sp>
      <p:sp>
        <p:nvSpPr>
          <p:cNvPr id="11" name="AutoShape 4"/>
          <p:cNvSpPr>
            <a:spLocks noChangeAspect="1" noChangeArrowheads="1"/>
          </p:cNvSpPr>
          <p:nvPr/>
        </p:nvSpPr>
        <p:spPr bwMode="auto">
          <a:xfrm>
            <a:off x="165659" y="1600737"/>
            <a:ext cx="5934075" cy="1019175"/>
          </a:xfrm>
          <a:prstGeom prst="rect">
            <a:avLst/>
          </a:prstGeom>
          <a:noFill/>
        </p:spPr>
        <p:txBody>
          <a:bodyPr>
            <a:prstTxWarp prst="textNoShape">
              <a:avLst/>
            </a:prstTxWarp>
          </a:bodyPr>
          <a:lstStyle/>
          <a:p>
            <a:endParaRPr lang="en-GB"/>
          </a:p>
        </p:txBody>
      </p:sp>
      <p:grpSp>
        <p:nvGrpSpPr>
          <p:cNvPr id="12" name="Group 11">
            <a:extLst>
              <a:ext uri="{FF2B5EF4-FFF2-40B4-BE49-F238E27FC236}">
                <a16:creationId xmlns:a16="http://schemas.microsoft.com/office/drawing/2014/main" id="{8F16029D-63C4-1840-A3AC-137561DDE0D5}"/>
              </a:ext>
            </a:extLst>
          </p:cNvPr>
          <p:cNvGrpSpPr/>
          <p:nvPr/>
        </p:nvGrpSpPr>
        <p:grpSpPr>
          <a:xfrm>
            <a:off x="3390633" y="2868672"/>
            <a:ext cx="1608557" cy="461666"/>
            <a:chOff x="3056804" y="3422455"/>
            <a:chExt cx="1608557" cy="461666"/>
          </a:xfrm>
        </p:grpSpPr>
        <p:graphicFrame>
          <p:nvGraphicFramePr>
            <p:cNvPr id="16" name="Object 15"/>
            <p:cNvGraphicFramePr>
              <a:graphicFrameLocks noChangeAspect="1"/>
            </p:cNvGraphicFramePr>
            <p:nvPr>
              <p:extLst>
                <p:ext uri="{D42A27DB-BD31-4B8C-83A1-F6EECF244321}">
                  <p14:modId xmlns:p14="http://schemas.microsoft.com/office/powerpoint/2010/main" val="2952721013"/>
                </p:ext>
              </p:extLst>
            </p:nvPr>
          </p:nvGraphicFramePr>
          <p:xfrm>
            <a:off x="3488522" y="3422455"/>
            <a:ext cx="1176839" cy="373144"/>
          </p:xfrm>
          <a:graphic>
            <a:graphicData uri="http://schemas.openxmlformats.org/presentationml/2006/ole">
              <mc:AlternateContent xmlns:mc="http://schemas.openxmlformats.org/markup-compatibility/2006">
                <mc:Choice xmlns:v="urn:schemas-microsoft-com:vml" Requires="v">
                  <p:oleObj spid="_x0000_s2049" name="Equation" r:id="rId4" imgW="520700" imgH="165100" progId="Equation.DSMT4">
                    <p:embed/>
                  </p:oleObj>
                </mc:Choice>
                <mc:Fallback>
                  <p:oleObj name="Equation" r:id="rId4" imgW="520700" imgH="165100" progId="Equation.DSMT4">
                    <p:embed/>
                    <p:pic>
                      <p:nvPicPr>
                        <p:cNvPr id="16"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522" y="3422455"/>
                          <a:ext cx="1176839" cy="37314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3056804" y="3422456"/>
              <a:ext cx="475260" cy="461665"/>
            </a:xfrm>
            <a:prstGeom prst="rect">
              <a:avLst/>
            </a:prstGeom>
            <a:noFill/>
          </p:spPr>
          <p:txBody>
            <a:bodyPr wrap="none" rtlCol="0">
              <a:spAutoFit/>
            </a:bodyPr>
            <a:lstStyle/>
            <a:p>
              <a:r>
                <a:rPr lang="en-US" dirty="0"/>
                <a:t>Z</a:t>
              </a:r>
              <a:r>
                <a:rPr lang="en-US" baseline="-25000" dirty="0"/>
                <a:t>0</a:t>
              </a:r>
            </a:p>
          </p:txBody>
        </p:sp>
      </p:grpSp>
      <p:graphicFrame>
        <p:nvGraphicFramePr>
          <p:cNvPr id="8" name="Object 7"/>
          <p:cNvGraphicFramePr>
            <a:graphicFrameLocks noChangeAspect="1"/>
          </p:cNvGraphicFramePr>
          <p:nvPr>
            <p:extLst>
              <p:ext uri="{D42A27DB-BD31-4B8C-83A1-F6EECF244321}">
                <p14:modId xmlns:p14="http://schemas.microsoft.com/office/powerpoint/2010/main" val="780273459"/>
              </p:ext>
            </p:extLst>
          </p:nvPr>
        </p:nvGraphicFramePr>
        <p:xfrm>
          <a:off x="3259034" y="4238089"/>
          <a:ext cx="2625928" cy="941371"/>
        </p:xfrm>
        <a:graphic>
          <a:graphicData uri="http://schemas.openxmlformats.org/presentationml/2006/ole">
            <mc:AlternateContent xmlns:mc="http://schemas.openxmlformats.org/markup-compatibility/2006">
              <mc:Choice xmlns:v="urn:schemas-microsoft-com:vml" Requires="v">
                <p:oleObj spid="_x0000_s2050" name="Equation" r:id="rId6" imgW="1346200" imgH="482600" progId="Equation.3">
                  <p:embed/>
                </p:oleObj>
              </mc:Choice>
              <mc:Fallback>
                <p:oleObj name="Equation" r:id="rId6" imgW="1346200" imgH="482600" progId="Equation.3">
                  <p:embed/>
                  <p:pic>
                    <p:nvPicPr>
                      <p:cNvPr id="8" name="Object 7"/>
                      <p:cNvPicPr/>
                      <p:nvPr/>
                    </p:nvPicPr>
                    <p:blipFill>
                      <a:blip r:embed="rId7"/>
                      <a:stretch>
                        <a:fillRect/>
                      </a:stretch>
                    </p:blipFill>
                    <p:spPr>
                      <a:xfrm>
                        <a:off x="3259034" y="4238089"/>
                        <a:ext cx="2625928" cy="941371"/>
                      </a:xfrm>
                      <a:prstGeom prst="rect">
                        <a:avLst/>
                      </a:prstGeom>
                    </p:spPr>
                  </p:pic>
                </p:oleObj>
              </mc:Fallback>
            </mc:AlternateContent>
          </a:graphicData>
        </a:graphic>
      </p:graphicFrame>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9" name="TextBox 18">
            <a:extLst>
              <a:ext uri="{FF2B5EF4-FFF2-40B4-BE49-F238E27FC236}">
                <a16:creationId xmlns:a16="http://schemas.microsoft.com/office/drawing/2014/main" id="{B3C8542F-5EB4-1D49-A45B-30699089A8A3}"/>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9" name="Picture 8">
            <a:extLst>
              <a:ext uri="{FF2B5EF4-FFF2-40B4-BE49-F238E27FC236}">
                <a16:creationId xmlns:a16="http://schemas.microsoft.com/office/drawing/2014/main" id="{8F7AC3A1-F0F0-ED43-8C7C-E0248F7E94E7}"/>
              </a:ext>
            </a:extLst>
          </p:cNvPr>
          <p:cNvPicPr>
            <a:picLocks noChangeAspect="1"/>
          </p:cNvPicPr>
          <p:nvPr/>
        </p:nvPicPr>
        <p:blipFill>
          <a:blip r:embed="rId9"/>
          <a:stretch>
            <a:fillRect/>
          </a:stretch>
        </p:blipFill>
        <p:spPr>
          <a:xfrm>
            <a:off x="1765298" y="1152387"/>
            <a:ext cx="5613400" cy="762000"/>
          </a:xfrm>
          <a:prstGeom prst="rect">
            <a:avLst/>
          </a:prstGeom>
        </p:spPr>
      </p:pic>
      <p:sp>
        <p:nvSpPr>
          <p:cNvPr id="20" name="TextBox 19">
            <a:extLst>
              <a:ext uri="{FF2B5EF4-FFF2-40B4-BE49-F238E27FC236}">
                <a16:creationId xmlns:a16="http://schemas.microsoft.com/office/drawing/2014/main" id="{5D6B2585-0761-1F43-86F1-A6043430BE9B}"/>
              </a:ext>
            </a:extLst>
          </p:cNvPr>
          <p:cNvSpPr txBox="1"/>
          <p:nvPr/>
        </p:nvSpPr>
        <p:spPr>
          <a:xfrm>
            <a:off x="204778" y="5351670"/>
            <a:ext cx="8697664" cy="707886"/>
          </a:xfrm>
          <a:prstGeom prst="rect">
            <a:avLst/>
          </a:prstGeom>
          <a:noFill/>
        </p:spPr>
        <p:txBody>
          <a:bodyPr wrap="square" rtlCol="0">
            <a:spAutoFit/>
          </a:bodyPr>
          <a:lstStyle/>
          <a:p>
            <a:r>
              <a:rPr lang="en-US" sz="2000" b="1" dirty="0"/>
              <a:t>Note: </a:t>
            </a:r>
            <a:r>
              <a:rPr lang="en-US" sz="2000" dirty="0"/>
              <a:t>𝜀 and 𝜇 can also be complex numbers, describing both the amplitude and phase of the electric and magnetic components of the electromagnetic wave.</a:t>
            </a:r>
          </a:p>
        </p:txBody>
      </p:sp>
    </p:spTree>
    <p:extLst>
      <p:ext uri="{BB962C8B-B14F-4D97-AF65-F5344CB8AC3E}">
        <p14:creationId xmlns:p14="http://schemas.microsoft.com/office/powerpoint/2010/main" val="787719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Relationship between E and B</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93268" y="670483"/>
            <a:ext cx="8697664" cy="1446550"/>
          </a:xfrm>
          <a:prstGeom prst="rect">
            <a:avLst/>
          </a:prstGeom>
          <a:noFill/>
        </p:spPr>
        <p:txBody>
          <a:bodyPr wrap="square" rtlCol="0">
            <a:spAutoFit/>
          </a:bodyPr>
          <a:lstStyle/>
          <a:p>
            <a:r>
              <a:rPr lang="en-US" sz="2200" dirty="0"/>
              <a:t>We can follow exactly the same logic to determine the relationship between </a:t>
            </a:r>
            <a:r>
              <a:rPr lang="en-US" sz="2200" i="1" dirty="0"/>
              <a:t>E</a:t>
            </a:r>
            <a:r>
              <a:rPr lang="en-US" sz="2200" dirty="0"/>
              <a:t> and </a:t>
            </a:r>
            <a:r>
              <a:rPr lang="en-US" sz="2200" i="1" dirty="0"/>
              <a:t>B.</a:t>
            </a:r>
          </a:p>
          <a:p>
            <a:pPr algn="ctr"/>
            <a:r>
              <a:rPr lang="en-US" sz="2200" dirty="0">
                <a:solidFill>
                  <a:srgbClr val="FF0000"/>
                </a:solidFill>
              </a:rPr>
              <a:t>Try it now</a:t>
            </a:r>
          </a:p>
          <a:p>
            <a:endParaRPr lang="en-US" sz="2200" dirty="0"/>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9" name="TextBox 18">
            <a:extLst>
              <a:ext uri="{FF2B5EF4-FFF2-40B4-BE49-F238E27FC236}">
                <a16:creationId xmlns:a16="http://schemas.microsoft.com/office/drawing/2014/main" id="{B3C8542F-5EB4-1D49-A45B-30699089A8A3}"/>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5" name="Picture 4">
            <a:extLst>
              <a:ext uri="{FF2B5EF4-FFF2-40B4-BE49-F238E27FC236}">
                <a16:creationId xmlns:a16="http://schemas.microsoft.com/office/drawing/2014/main" id="{E1A4F59F-F911-1349-B399-922B0A6B5379}"/>
              </a:ext>
            </a:extLst>
          </p:cNvPr>
          <p:cNvPicPr>
            <a:picLocks noChangeAspect="1"/>
          </p:cNvPicPr>
          <p:nvPr/>
        </p:nvPicPr>
        <p:blipFill>
          <a:blip r:embed="rId4"/>
          <a:stretch>
            <a:fillRect/>
          </a:stretch>
        </p:blipFill>
        <p:spPr>
          <a:xfrm>
            <a:off x="480785" y="1906691"/>
            <a:ext cx="3492500" cy="381000"/>
          </a:xfrm>
          <a:prstGeom prst="rect">
            <a:avLst/>
          </a:prstGeom>
        </p:spPr>
      </p:pic>
      <p:pic>
        <p:nvPicPr>
          <p:cNvPr id="14" name="Picture 13">
            <a:extLst>
              <a:ext uri="{FF2B5EF4-FFF2-40B4-BE49-F238E27FC236}">
                <a16:creationId xmlns:a16="http://schemas.microsoft.com/office/drawing/2014/main" id="{7B8F6145-5E1B-6940-B34E-C8C90360C821}"/>
              </a:ext>
            </a:extLst>
          </p:cNvPr>
          <p:cNvPicPr>
            <a:picLocks noChangeAspect="1"/>
          </p:cNvPicPr>
          <p:nvPr/>
        </p:nvPicPr>
        <p:blipFill>
          <a:blip r:embed="rId5"/>
          <a:stretch>
            <a:fillRect/>
          </a:stretch>
        </p:blipFill>
        <p:spPr>
          <a:xfrm>
            <a:off x="468085" y="2498402"/>
            <a:ext cx="3505200" cy="381000"/>
          </a:xfrm>
          <a:prstGeom prst="rect">
            <a:avLst/>
          </a:prstGeom>
        </p:spPr>
      </p:pic>
      <p:pic>
        <p:nvPicPr>
          <p:cNvPr id="18" name="Picture 17">
            <a:extLst>
              <a:ext uri="{FF2B5EF4-FFF2-40B4-BE49-F238E27FC236}">
                <a16:creationId xmlns:a16="http://schemas.microsoft.com/office/drawing/2014/main" id="{0CE9BAF7-E3DC-5142-BD02-47355D441EAA}"/>
              </a:ext>
            </a:extLst>
          </p:cNvPr>
          <p:cNvPicPr>
            <a:picLocks noChangeAspect="1"/>
          </p:cNvPicPr>
          <p:nvPr/>
        </p:nvPicPr>
        <p:blipFill>
          <a:blip r:embed="rId6"/>
          <a:stretch>
            <a:fillRect/>
          </a:stretch>
        </p:blipFill>
        <p:spPr>
          <a:xfrm>
            <a:off x="5352534" y="1919274"/>
            <a:ext cx="1968500" cy="723900"/>
          </a:xfrm>
          <a:prstGeom prst="rect">
            <a:avLst/>
          </a:prstGeom>
        </p:spPr>
      </p:pic>
    </p:spTree>
    <p:extLst>
      <p:ext uri="{BB962C8B-B14F-4D97-AF65-F5344CB8AC3E}">
        <p14:creationId xmlns:p14="http://schemas.microsoft.com/office/powerpoint/2010/main" val="12459257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37656</TotalTime>
  <Words>3338</Words>
  <Application>Microsoft Macintosh PowerPoint</Application>
  <PresentationFormat>On-screen Show (4:3)</PresentationFormat>
  <Paragraphs>394</Paragraphs>
  <Slides>40</Slides>
  <Notes>38</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7" baseType="lpstr">
      <vt:lpstr>Baskerville</vt:lpstr>
      <vt:lpstr>Calibri</vt:lpstr>
      <vt:lpstr>Symbol</vt:lpstr>
      <vt:lpstr>Times New Roman</vt:lpstr>
      <vt:lpstr>Helvetica</vt:lpstr>
      <vt:lpstr>Equation</vt:lpstr>
      <vt:lpstr>Microsoft 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Charlotte Palmer</cp:lastModifiedBy>
  <cp:revision>333</cp:revision>
  <dcterms:created xsi:type="dcterms:W3CDTF">2015-01-31T18:10:10Z</dcterms:created>
  <dcterms:modified xsi:type="dcterms:W3CDTF">2022-03-03T13:39:44Z</dcterms:modified>
</cp:coreProperties>
</file>